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75" r:id="rId2"/>
    <p:sldId id="286" r:id="rId3"/>
    <p:sldId id="289" r:id="rId4"/>
    <p:sldId id="291" r:id="rId5"/>
    <p:sldId id="302" r:id="rId6"/>
    <p:sldId id="303" r:id="rId7"/>
    <p:sldId id="314" r:id="rId8"/>
    <p:sldId id="315" r:id="rId9"/>
    <p:sldId id="316" r:id="rId10"/>
    <p:sldId id="307" r:id="rId11"/>
    <p:sldId id="308" r:id="rId12"/>
    <p:sldId id="317" r:id="rId13"/>
    <p:sldId id="309" r:id="rId14"/>
    <p:sldId id="310" r:id="rId15"/>
    <p:sldId id="318" r:id="rId16"/>
    <p:sldId id="311" r:id="rId17"/>
    <p:sldId id="322" r:id="rId18"/>
    <p:sldId id="319" r:id="rId19"/>
    <p:sldId id="325" r:id="rId20"/>
    <p:sldId id="323" r:id="rId21"/>
    <p:sldId id="326" r:id="rId22"/>
    <p:sldId id="320" r:id="rId23"/>
    <p:sldId id="321"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4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5" autoAdjust="0"/>
    <p:restoredTop sz="95400" autoAdjust="0"/>
  </p:normalViewPr>
  <p:slideViewPr>
    <p:cSldViewPr snapToGrid="0">
      <p:cViewPr varScale="1">
        <p:scale>
          <a:sx n="102" d="100"/>
          <a:sy n="102" d="100"/>
        </p:scale>
        <p:origin x="8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4DF614-43DF-494E-B97A-9ADB9AC96C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6A10D2-0A22-469E-B128-FB4657E0EE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5CF2A8-BFBE-44D0-9D4A-07F4390B5B24}" type="datetimeFigureOut">
              <a:rPr lang="en-US" smtClean="0"/>
              <a:t>9/9/2023</a:t>
            </a:fld>
            <a:endParaRPr lang="en-US"/>
          </a:p>
        </p:txBody>
      </p:sp>
      <p:sp>
        <p:nvSpPr>
          <p:cNvPr id="4" name="Footer Placeholder 3">
            <a:extLst>
              <a:ext uri="{FF2B5EF4-FFF2-40B4-BE49-F238E27FC236}">
                <a16:creationId xmlns:a16="http://schemas.microsoft.com/office/drawing/2014/main" id="{097FEC68-F3F0-403F-8F81-E7E76B0FF7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BD4866-4C71-47A2-B152-2B8E84D217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18C9FE-E710-49D9-B573-01CB7C88F0C2}" type="slidenum">
              <a:rPr lang="en-US" smtClean="0"/>
              <a:t>‹#›</a:t>
            </a:fld>
            <a:endParaRPr lang="en-US"/>
          </a:p>
        </p:txBody>
      </p:sp>
    </p:spTree>
    <p:extLst>
      <p:ext uri="{BB962C8B-B14F-4D97-AF65-F5344CB8AC3E}">
        <p14:creationId xmlns:p14="http://schemas.microsoft.com/office/powerpoint/2010/main" val="3603493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B937F-D6CC-4FF5-8D3C-A85412953456}"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945B1-E056-42C7-B374-1A28AF57F22E}" type="slidenum">
              <a:rPr lang="en-US" smtClean="0"/>
              <a:t>‹#›</a:t>
            </a:fld>
            <a:endParaRPr lang="en-US"/>
          </a:p>
        </p:txBody>
      </p:sp>
    </p:spTree>
    <p:extLst>
      <p:ext uri="{BB962C8B-B14F-4D97-AF65-F5344CB8AC3E}">
        <p14:creationId xmlns:p14="http://schemas.microsoft.com/office/powerpoint/2010/main" val="3007695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 query token in the feature map attends its closest surroundings at the finest granularity as itself. However, when it goes to farther regions, it attends to summarized tokens to capture coarse-grained visual dependencies. The further away the regions are from the query, the coarser the granularity is.</a:t>
            </a:r>
          </a:p>
          <a:p>
            <a:pPr algn="l"/>
            <a:r>
              <a:rPr lang="en-US" sz="1800" b="0" i="0" u="none" strike="noStrike" baseline="0" dirty="0" err="1">
                <a:latin typeface="NimbusRomNo9L-Regu"/>
              </a:rPr>
              <a:t>DeiT</a:t>
            </a:r>
            <a:r>
              <a:rPr lang="en-US" sz="1800" b="0" i="0" u="none" strike="noStrike" baseline="0" dirty="0">
                <a:latin typeface="NimbusRomNo9L-Regu"/>
              </a:rPr>
              <a:t> = </a:t>
            </a:r>
            <a:r>
              <a:rPr lang="en-US" b="0" i="0" dirty="0">
                <a:solidFill>
                  <a:srgbClr val="BDC1C6"/>
                </a:solidFill>
                <a:effectLst/>
                <a:latin typeface="arial" panose="020B0604020202020204" pitchFamily="34" charset="0"/>
              </a:rPr>
              <a:t>Data-Efficient Image </a:t>
            </a:r>
            <a:r>
              <a:rPr lang="en-US" b="0" i="0" dirty="0">
                <a:solidFill>
                  <a:srgbClr val="BCC0C3"/>
                </a:solidFill>
                <a:effectLst/>
                <a:latin typeface="arial" panose="020B0604020202020204" pitchFamily="34" charset="0"/>
              </a:rPr>
              <a:t>Transformer</a:t>
            </a:r>
            <a:endParaRPr lang="en-US" b="0" dirty="0"/>
          </a:p>
        </p:txBody>
      </p:sp>
      <p:sp>
        <p:nvSpPr>
          <p:cNvPr id="4" name="Slide Number Placeholder 3"/>
          <p:cNvSpPr>
            <a:spLocks noGrp="1"/>
          </p:cNvSpPr>
          <p:nvPr>
            <p:ph type="sldNum" sz="quarter" idx="5"/>
          </p:nvPr>
        </p:nvSpPr>
        <p:spPr/>
        <p:txBody>
          <a:bodyPr/>
          <a:lstStyle/>
          <a:p>
            <a:fld id="{B1D945B1-E056-42C7-B374-1A28AF57F22E}" type="slidenum">
              <a:rPr lang="en-US" smtClean="0"/>
              <a:t>2</a:t>
            </a:fld>
            <a:endParaRPr lang="en-US"/>
          </a:p>
        </p:txBody>
      </p:sp>
    </p:spTree>
    <p:extLst>
      <p:ext uri="{BB962C8B-B14F-4D97-AF65-F5344CB8AC3E}">
        <p14:creationId xmlns:p14="http://schemas.microsoft.com/office/powerpoint/2010/main" val="384499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Note that a strict version of focal self-attention following Fig. 1 requires to exclude the overlapped regions across different levels. In our model, we intentionally keep them in order to capture the pyramid information for the overlapped regions.</a:t>
            </a:r>
            <a:endParaRPr lang="en-US" dirty="0"/>
          </a:p>
        </p:txBody>
      </p:sp>
      <p:sp>
        <p:nvSpPr>
          <p:cNvPr id="4" name="Slide Number Placeholder 3"/>
          <p:cNvSpPr>
            <a:spLocks noGrp="1"/>
          </p:cNvSpPr>
          <p:nvPr>
            <p:ph type="sldNum" sz="quarter" idx="5"/>
          </p:nvPr>
        </p:nvSpPr>
        <p:spPr/>
        <p:txBody>
          <a:bodyPr/>
          <a:lstStyle/>
          <a:p>
            <a:fld id="{B1D945B1-E056-42C7-B374-1A28AF57F22E}" type="slidenum">
              <a:rPr lang="en-US" smtClean="0"/>
              <a:t>4</a:t>
            </a:fld>
            <a:endParaRPr lang="en-US"/>
          </a:p>
        </p:txBody>
      </p:sp>
    </p:spTree>
    <p:extLst>
      <p:ext uri="{BB962C8B-B14F-4D97-AF65-F5344CB8AC3E}">
        <p14:creationId xmlns:p14="http://schemas.microsoft.com/office/powerpoint/2010/main" val="4577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dirty="0"/>
              <a:t>Both </a:t>
            </a:r>
            <a:r>
              <a:rPr lang="en-US" altLang="ko-KR" sz="1200" b="1" u="none" dirty="0"/>
              <a:t>short and long-range contexts </a:t>
            </a:r>
            <a:r>
              <a:rPr lang="en-US" altLang="ko-KR" sz="1200" dirty="0"/>
              <a:t>are important for visual modeling.</a:t>
            </a:r>
          </a:p>
          <a:p>
            <a:endParaRPr lang="en-US" dirty="0"/>
          </a:p>
        </p:txBody>
      </p:sp>
      <p:sp>
        <p:nvSpPr>
          <p:cNvPr id="4" name="Slide Number Placeholder 3"/>
          <p:cNvSpPr>
            <a:spLocks noGrp="1"/>
          </p:cNvSpPr>
          <p:nvPr>
            <p:ph type="sldNum" sz="quarter" idx="5"/>
          </p:nvPr>
        </p:nvSpPr>
        <p:spPr/>
        <p:txBody>
          <a:bodyPr/>
          <a:lstStyle/>
          <a:p>
            <a:fld id="{B1D945B1-E056-42C7-B374-1A28AF57F22E}" type="slidenum">
              <a:rPr lang="en-US" smtClean="0"/>
              <a:t>9</a:t>
            </a:fld>
            <a:endParaRPr lang="en-US"/>
          </a:p>
        </p:txBody>
      </p:sp>
    </p:spTree>
    <p:extLst>
      <p:ext uri="{BB962C8B-B14F-4D97-AF65-F5344CB8AC3E}">
        <p14:creationId xmlns:p14="http://schemas.microsoft.com/office/powerpoint/2010/main" val="398811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Depth-wise convolution is channel-wise and thus computationally much cheaper.</a:t>
            </a:r>
          </a:p>
        </p:txBody>
      </p:sp>
      <p:sp>
        <p:nvSpPr>
          <p:cNvPr id="4" name="Slide Number Placeholder 3"/>
          <p:cNvSpPr>
            <a:spLocks noGrp="1"/>
          </p:cNvSpPr>
          <p:nvPr>
            <p:ph type="sldNum" sz="quarter" idx="5"/>
          </p:nvPr>
        </p:nvSpPr>
        <p:spPr/>
        <p:txBody>
          <a:bodyPr/>
          <a:lstStyle/>
          <a:p>
            <a:fld id="{B1D945B1-E056-42C7-B374-1A28AF57F22E}" type="slidenum">
              <a:rPr lang="en-US" smtClean="0"/>
              <a:t>10</a:t>
            </a:fld>
            <a:endParaRPr lang="en-US"/>
          </a:p>
        </p:txBody>
      </p:sp>
    </p:spTree>
    <p:extLst>
      <p:ext uri="{BB962C8B-B14F-4D97-AF65-F5344CB8AC3E}">
        <p14:creationId xmlns:p14="http://schemas.microsoft.com/office/powerpoint/2010/main" val="7395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image, the relation between a visual token (query) and its surrounding contexts often depends on the content itself.</a:t>
            </a:r>
            <a:br>
              <a:rPr lang="en-US" dirty="0"/>
            </a:br>
            <a:r>
              <a:rPr lang="en-US" dirty="0"/>
              <a:t>For example, the model might rely on local fine-grained features for encoding the queries of salient visual objects, but mainly global coarse-grained features for the queries of background scenes.</a:t>
            </a:r>
          </a:p>
        </p:txBody>
      </p:sp>
      <p:sp>
        <p:nvSpPr>
          <p:cNvPr id="4" name="Slide Number Placeholder 3"/>
          <p:cNvSpPr>
            <a:spLocks noGrp="1"/>
          </p:cNvSpPr>
          <p:nvPr>
            <p:ph type="sldNum" sz="quarter" idx="5"/>
          </p:nvPr>
        </p:nvSpPr>
        <p:spPr/>
        <p:txBody>
          <a:bodyPr/>
          <a:lstStyle/>
          <a:p>
            <a:fld id="{B1D945B1-E056-42C7-B374-1A28AF57F22E}" type="slidenum">
              <a:rPr lang="en-US" smtClean="0"/>
              <a:t>11</a:t>
            </a:fld>
            <a:endParaRPr lang="en-US"/>
          </a:p>
        </p:txBody>
      </p:sp>
    </p:spTree>
    <p:extLst>
      <p:ext uri="{BB962C8B-B14F-4D97-AF65-F5344CB8AC3E}">
        <p14:creationId xmlns:p14="http://schemas.microsoft.com/office/powerpoint/2010/main" val="349053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2023 Focal modulation is already applied to 3D / Video processing tasks</a:t>
            </a:r>
          </a:p>
        </p:txBody>
      </p:sp>
      <p:sp>
        <p:nvSpPr>
          <p:cNvPr id="4" name="Slide Number Placeholder 3"/>
          <p:cNvSpPr>
            <a:spLocks noGrp="1"/>
          </p:cNvSpPr>
          <p:nvPr>
            <p:ph type="sldNum" sz="quarter" idx="5"/>
          </p:nvPr>
        </p:nvSpPr>
        <p:spPr/>
        <p:txBody>
          <a:bodyPr/>
          <a:lstStyle/>
          <a:p>
            <a:fld id="{B1D945B1-E056-42C7-B374-1A28AF57F22E}" type="slidenum">
              <a:rPr lang="en-US" smtClean="0"/>
              <a:t>23</a:t>
            </a:fld>
            <a:endParaRPr lang="en-US"/>
          </a:p>
        </p:txBody>
      </p:sp>
    </p:spTree>
    <p:extLst>
      <p:ext uri="{BB962C8B-B14F-4D97-AF65-F5344CB8AC3E}">
        <p14:creationId xmlns:p14="http://schemas.microsoft.com/office/powerpoint/2010/main" val="23900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98C2-10AA-40DF-B9B2-F46BB3E54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814C33-C71D-45E0-9BCA-651056FDE9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5A8EAE-F92A-4977-B209-45091F8CEFA9}"/>
              </a:ext>
            </a:extLst>
          </p:cNvPr>
          <p:cNvSpPr>
            <a:spLocks noGrp="1"/>
          </p:cNvSpPr>
          <p:nvPr>
            <p:ph type="dt" sz="half" idx="10"/>
          </p:nvPr>
        </p:nvSpPr>
        <p:spPr/>
        <p:txBody>
          <a:bodyPr/>
          <a:lstStyle/>
          <a:p>
            <a:fld id="{54E8CDFD-F118-49B1-9F01-990F01C54405}" type="datetime1">
              <a:rPr lang="en-US" smtClean="0"/>
              <a:t>9/9/2023</a:t>
            </a:fld>
            <a:endParaRPr lang="en-US"/>
          </a:p>
        </p:txBody>
      </p:sp>
      <p:sp>
        <p:nvSpPr>
          <p:cNvPr id="5" name="Footer Placeholder 4">
            <a:extLst>
              <a:ext uri="{FF2B5EF4-FFF2-40B4-BE49-F238E27FC236}">
                <a16:creationId xmlns:a16="http://schemas.microsoft.com/office/drawing/2014/main" id="{FC69DFFE-7628-4289-9C41-CDBBE302A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863A9-62FA-453F-ADB5-783ECB06AD98}"/>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127375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23A2-D1EE-4650-8763-9AFD99DA09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C9BD5-ECFD-4769-A060-495EF2DAA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CFDF6-81CE-4B97-BAB5-6ADB28A5D129}"/>
              </a:ext>
            </a:extLst>
          </p:cNvPr>
          <p:cNvSpPr>
            <a:spLocks noGrp="1"/>
          </p:cNvSpPr>
          <p:nvPr>
            <p:ph type="dt" sz="half" idx="10"/>
          </p:nvPr>
        </p:nvSpPr>
        <p:spPr/>
        <p:txBody>
          <a:bodyPr/>
          <a:lstStyle/>
          <a:p>
            <a:fld id="{CFA637E7-643C-406A-B23B-DC3362D0CEB4}" type="datetime1">
              <a:rPr lang="en-US" smtClean="0"/>
              <a:t>9/9/2023</a:t>
            </a:fld>
            <a:endParaRPr lang="en-US"/>
          </a:p>
        </p:txBody>
      </p:sp>
      <p:sp>
        <p:nvSpPr>
          <p:cNvPr id="5" name="Footer Placeholder 4">
            <a:extLst>
              <a:ext uri="{FF2B5EF4-FFF2-40B4-BE49-F238E27FC236}">
                <a16:creationId xmlns:a16="http://schemas.microsoft.com/office/drawing/2014/main" id="{7B8D7BB2-B8C8-41DC-B739-903034C3C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A7106-486B-494E-B9AF-F99322A6DDA5}"/>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167841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6FDA44-F8E4-4FCF-B7B8-092FA9F8AA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923118-F373-4CBE-A471-A33CE816F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401C2-BBB0-41AD-A2DD-2C8D961A81AC}"/>
              </a:ext>
            </a:extLst>
          </p:cNvPr>
          <p:cNvSpPr>
            <a:spLocks noGrp="1"/>
          </p:cNvSpPr>
          <p:nvPr>
            <p:ph type="dt" sz="half" idx="10"/>
          </p:nvPr>
        </p:nvSpPr>
        <p:spPr/>
        <p:txBody>
          <a:bodyPr/>
          <a:lstStyle/>
          <a:p>
            <a:fld id="{E1B15B45-E839-4282-B898-91355A168F67}" type="datetime1">
              <a:rPr lang="en-US" smtClean="0"/>
              <a:t>9/9/2023</a:t>
            </a:fld>
            <a:endParaRPr lang="en-US"/>
          </a:p>
        </p:txBody>
      </p:sp>
      <p:sp>
        <p:nvSpPr>
          <p:cNvPr id="5" name="Footer Placeholder 4">
            <a:extLst>
              <a:ext uri="{FF2B5EF4-FFF2-40B4-BE49-F238E27FC236}">
                <a16:creationId xmlns:a16="http://schemas.microsoft.com/office/drawing/2014/main" id="{60C3F309-F88B-4A83-8743-099B2B093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195E8-A32F-4B11-8DED-4E2B438687CA}"/>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346691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BA60-19E5-4FA3-A694-463745DE9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001A5-97B1-4FAC-ABB1-9DD3929CE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C1D2A-7372-4183-842E-88D0575C8A59}"/>
              </a:ext>
            </a:extLst>
          </p:cNvPr>
          <p:cNvSpPr>
            <a:spLocks noGrp="1"/>
          </p:cNvSpPr>
          <p:nvPr>
            <p:ph type="dt" sz="half" idx="10"/>
          </p:nvPr>
        </p:nvSpPr>
        <p:spPr/>
        <p:txBody>
          <a:bodyPr/>
          <a:lstStyle/>
          <a:p>
            <a:fld id="{9439E5D4-0671-43E0-93C5-DE0D81E00DE3}" type="datetime1">
              <a:rPr lang="en-US" smtClean="0"/>
              <a:t>9/9/2023</a:t>
            </a:fld>
            <a:endParaRPr lang="en-US"/>
          </a:p>
        </p:txBody>
      </p:sp>
      <p:sp>
        <p:nvSpPr>
          <p:cNvPr id="5" name="Footer Placeholder 4">
            <a:extLst>
              <a:ext uri="{FF2B5EF4-FFF2-40B4-BE49-F238E27FC236}">
                <a16:creationId xmlns:a16="http://schemas.microsoft.com/office/drawing/2014/main" id="{8A6F745D-31EF-4661-9213-DAD46916E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F2DD3-2221-43E3-A1FD-7D790BF4E160}"/>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22989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3A86-2820-4532-857B-BC18B8B4F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B92197-8D88-463D-85CA-0A60DFC9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E97E53-6C18-4357-A451-7A6F30DA3D7B}"/>
              </a:ext>
            </a:extLst>
          </p:cNvPr>
          <p:cNvSpPr>
            <a:spLocks noGrp="1"/>
          </p:cNvSpPr>
          <p:nvPr>
            <p:ph type="dt" sz="half" idx="10"/>
          </p:nvPr>
        </p:nvSpPr>
        <p:spPr/>
        <p:txBody>
          <a:bodyPr/>
          <a:lstStyle/>
          <a:p>
            <a:fld id="{7FA9B4AD-B8AD-4D0A-AC78-0FE0B741EEB2}" type="datetime1">
              <a:rPr lang="en-US" smtClean="0"/>
              <a:t>9/9/2023</a:t>
            </a:fld>
            <a:endParaRPr lang="en-US"/>
          </a:p>
        </p:txBody>
      </p:sp>
      <p:sp>
        <p:nvSpPr>
          <p:cNvPr id="5" name="Footer Placeholder 4">
            <a:extLst>
              <a:ext uri="{FF2B5EF4-FFF2-40B4-BE49-F238E27FC236}">
                <a16:creationId xmlns:a16="http://schemas.microsoft.com/office/drawing/2014/main" id="{5699B3C1-E55E-420F-AF09-FEA25BE40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E8EB8-63C3-4DD2-9FEE-E351EE8586E4}"/>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69816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2A03-719C-4F4D-A924-6C77B24D4C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A3FA9-A599-43CC-8DEC-37600FFB3E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82E2D5-98C2-4A88-8A98-1393F55332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E20BC-B6B6-4C2C-B375-24F82271E5A4}"/>
              </a:ext>
            </a:extLst>
          </p:cNvPr>
          <p:cNvSpPr>
            <a:spLocks noGrp="1"/>
          </p:cNvSpPr>
          <p:nvPr>
            <p:ph type="dt" sz="half" idx="10"/>
          </p:nvPr>
        </p:nvSpPr>
        <p:spPr/>
        <p:txBody>
          <a:bodyPr/>
          <a:lstStyle/>
          <a:p>
            <a:fld id="{90762A6B-DB49-4C0E-A7BA-BFBB3CD53BA8}" type="datetime1">
              <a:rPr lang="en-US" smtClean="0"/>
              <a:t>9/9/2023</a:t>
            </a:fld>
            <a:endParaRPr lang="en-US"/>
          </a:p>
        </p:txBody>
      </p:sp>
      <p:sp>
        <p:nvSpPr>
          <p:cNvPr id="6" name="Footer Placeholder 5">
            <a:extLst>
              <a:ext uri="{FF2B5EF4-FFF2-40B4-BE49-F238E27FC236}">
                <a16:creationId xmlns:a16="http://schemas.microsoft.com/office/drawing/2014/main" id="{CE3AAA00-BD5B-448E-9F57-3888AC963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BE382-504B-4685-9CEB-F6DEFCEC8846}"/>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33434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185-F661-4507-B145-5D6EAA286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89D2B9-985F-4040-B82C-C324BECB2A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C914E1-7949-4656-9C1E-B8149EF971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6CE9F-052C-4F7B-817A-B5575C01A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E03F30-A6CC-49D3-BD9B-37C4ABE38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7B610B-3BFE-4486-B244-69B3922881FA}"/>
              </a:ext>
            </a:extLst>
          </p:cNvPr>
          <p:cNvSpPr>
            <a:spLocks noGrp="1"/>
          </p:cNvSpPr>
          <p:nvPr>
            <p:ph type="dt" sz="half" idx="10"/>
          </p:nvPr>
        </p:nvSpPr>
        <p:spPr/>
        <p:txBody>
          <a:bodyPr/>
          <a:lstStyle/>
          <a:p>
            <a:fld id="{52C424E0-B080-4BDC-A51A-AF2DDB6F9205}" type="datetime1">
              <a:rPr lang="en-US" smtClean="0"/>
              <a:t>9/9/2023</a:t>
            </a:fld>
            <a:endParaRPr lang="en-US"/>
          </a:p>
        </p:txBody>
      </p:sp>
      <p:sp>
        <p:nvSpPr>
          <p:cNvPr id="8" name="Footer Placeholder 7">
            <a:extLst>
              <a:ext uri="{FF2B5EF4-FFF2-40B4-BE49-F238E27FC236}">
                <a16:creationId xmlns:a16="http://schemas.microsoft.com/office/drawing/2014/main" id="{A2AE1BE2-8A5D-4EBD-8DFB-5C950CBAE1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FB9C12-335C-4BEE-9FE8-DFDCE29581E5}"/>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325985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E985-7B75-48D9-A42A-8394F755FB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9D158C-053A-4442-B493-6694FAA83A2B}"/>
              </a:ext>
            </a:extLst>
          </p:cNvPr>
          <p:cNvSpPr>
            <a:spLocks noGrp="1"/>
          </p:cNvSpPr>
          <p:nvPr>
            <p:ph type="dt" sz="half" idx="10"/>
          </p:nvPr>
        </p:nvSpPr>
        <p:spPr/>
        <p:txBody>
          <a:bodyPr/>
          <a:lstStyle/>
          <a:p>
            <a:fld id="{7328FEE6-60BF-4CD5-B5DD-43FE5E348D48}" type="datetime1">
              <a:rPr lang="en-US" smtClean="0"/>
              <a:t>9/9/2023</a:t>
            </a:fld>
            <a:endParaRPr lang="en-US"/>
          </a:p>
        </p:txBody>
      </p:sp>
      <p:sp>
        <p:nvSpPr>
          <p:cNvPr id="4" name="Footer Placeholder 3">
            <a:extLst>
              <a:ext uri="{FF2B5EF4-FFF2-40B4-BE49-F238E27FC236}">
                <a16:creationId xmlns:a16="http://schemas.microsoft.com/office/drawing/2014/main" id="{89EEEB99-E8D9-4396-A781-702B3F8C16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FCBA3-C269-4A88-AE75-8F53409A41B7}"/>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253508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0B22F7-1967-47EC-B67F-59F182B5528F}"/>
              </a:ext>
            </a:extLst>
          </p:cNvPr>
          <p:cNvSpPr>
            <a:spLocks noGrp="1"/>
          </p:cNvSpPr>
          <p:nvPr>
            <p:ph type="dt" sz="half" idx="10"/>
          </p:nvPr>
        </p:nvSpPr>
        <p:spPr/>
        <p:txBody>
          <a:bodyPr/>
          <a:lstStyle/>
          <a:p>
            <a:fld id="{5ADD7C32-787F-4409-894A-08C1E58C0E8C}" type="datetime1">
              <a:rPr lang="en-US" smtClean="0"/>
              <a:t>9/9/2023</a:t>
            </a:fld>
            <a:endParaRPr lang="en-US"/>
          </a:p>
        </p:txBody>
      </p:sp>
      <p:sp>
        <p:nvSpPr>
          <p:cNvPr id="3" name="Footer Placeholder 2">
            <a:extLst>
              <a:ext uri="{FF2B5EF4-FFF2-40B4-BE49-F238E27FC236}">
                <a16:creationId xmlns:a16="http://schemas.microsoft.com/office/drawing/2014/main" id="{12566BDB-7A48-4E69-AD37-1AA6776979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B25F68-15ED-4672-B1E5-114993C5D527}"/>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275036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5E57E-8421-462D-A6CE-9AFA3E4404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8F7AAF-65FA-4BA5-9D7C-5AF2E8E1A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0D664D-684F-469A-9C87-38C034BF2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9A25A-97A7-4EA6-A682-2404E6BD0894}"/>
              </a:ext>
            </a:extLst>
          </p:cNvPr>
          <p:cNvSpPr>
            <a:spLocks noGrp="1"/>
          </p:cNvSpPr>
          <p:nvPr>
            <p:ph type="dt" sz="half" idx="10"/>
          </p:nvPr>
        </p:nvSpPr>
        <p:spPr/>
        <p:txBody>
          <a:bodyPr/>
          <a:lstStyle/>
          <a:p>
            <a:fld id="{AFE25CBC-F48E-4977-9E26-95E681E2CA3F}" type="datetime1">
              <a:rPr lang="en-US" smtClean="0"/>
              <a:t>9/9/2023</a:t>
            </a:fld>
            <a:endParaRPr lang="en-US"/>
          </a:p>
        </p:txBody>
      </p:sp>
      <p:sp>
        <p:nvSpPr>
          <p:cNvPr id="6" name="Footer Placeholder 5">
            <a:extLst>
              <a:ext uri="{FF2B5EF4-FFF2-40B4-BE49-F238E27FC236}">
                <a16:creationId xmlns:a16="http://schemas.microsoft.com/office/drawing/2014/main" id="{D97352FA-80E2-42ED-9E1C-D5B168816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11F1C5-856D-43AD-A3C3-FB7B48FE7912}"/>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742481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CCE0-6C2C-4164-9286-73FA29934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7B7B7-80F5-4737-ADF2-A6C265330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7B2428-CA30-4C08-81CD-F20E9E622D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0E825-359D-4718-8622-2D72DFC96217}"/>
              </a:ext>
            </a:extLst>
          </p:cNvPr>
          <p:cNvSpPr>
            <a:spLocks noGrp="1"/>
          </p:cNvSpPr>
          <p:nvPr>
            <p:ph type="dt" sz="half" idx="10"/>
          </p:nvPr>
        </p:nvSpPr>
        <p:spPr/>
        <p:txBody>
          <a:bodyPr/>
          <a:lstStyle/>
          <a:p>
            <a:fld id="{CCB5E0F5-8A98-421E-BA84-B92D19995712}" type="datetime1">
              <a:rPr lang="en-US" smtClean="0"/>
              <a:t>9/9/2023</a:t>
            </a:fld>
            <a:endParaRPr lang="en-US"/>
          </a:p>
        </p:txBody>
      </p:sp>
      <p:sp>
        <p:nvSpPr>
          <p:cNvPr id="6" name="Footer Placeholder 5">
            <a:extLst>
              <a:ext uri="{FF2B5EF4-FFF2-40B4-BE49-F238E27FC236}">
                <a16:creationId xmlns:a16="http://schemas.microsoft.com/office/drawing/2014/main" id="{C8A8FDD7-AFA6-4C44-B7EE-93AE2AC17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D2D50-8D98-4772-A78D-E742FB988DFB}"/>
              </a:ext>
            </a:extLst>
          </p:cNvPr>
          <p:cNvSpPr>
            <a:spLocks noGrp="1"/>
          </p:cNvSpPr>
          <p:nvPr>
            <p:ph type="sldNum" sz="quarter" idx="12"/>
          </p:nvPr>
        </p:nvSpPr>
        <p:spPr/>
        <p:txBody>
          <a:bodyPr/>
          <a:lstStyle/>
          <a:p>
            <a:fld id="{84686879-1D40-489B-ABA1-A4725E29CB10}" type="slidenum">
              <a:rPr lang="en-US" smtClean="0"/>
              <a:t>‹#›</a:t>
            </a:fld>
            <a:endParaRPr lang="en-US"/>
          </a:p>
        </p:txBody>
      </p:sp>
    </p:spTree>
    <p:extLst>
      <p:ext uri="{BB962C8B-B14F-4D97-AF65-F5344CB8AC3E}">
        <p14:creationId xmlns:p14="http://schemas.microsoft.com/office/powerpoint/2010/main" val="315859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041B9-DFCB-4BA1-8A79-917A789BE4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83108A-D9C2-48FC-A828-082358366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111BD-906A-48CC-846D-9A571CA70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85F4C-AE02-4AFC-90BB-6F04D7C1FC3A}" type="datetime1">
              <a:rPr lang="en-US" smtClean="0"/>
              <a:t>9/9/2023</a:t>
            </a:fld>
            <a:endParaRPr lang="en-US"/>
          </a:p>
        </p:txBody>
      </p:sp>
      <p:sp>
        <p:nvSpPr>
          <p:cNvPr id="5" name="Footer Placeholder 4">
            <a:extLst>
              <a:ext uri="{FF2B5EF4-FFF2-40B4-BE49-F238E27FC236}">
                <a16:creationId xmlns:a16="http://schemas.microsoft.com/office/drawing/2014/main" id="{DD6D7BA1-D930-4503-8F94-2724E7D8A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945C77-043D-4FDF-8318-7BB41400E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86879-1D40-489B-ABA1-A4725E29CB10}" type="slidenum">
              <a:rPr lang="en-US" smtClean="0"/>
              <a:t>‹#›</a:t>
            </a:fld>
            <a:endParaRPr lang="en-US"/>
          </a:p>
        </p:txBody>
      </p:sp>
    </p:spTree>
    <p:extLst>
      <p:ext uri="{BB962C8B-B14F-4D97-AF65-F5344CB8AC3E}">
        <p14:creationId xmlns:p14="http://schemas.microsoft.com/office/powerpoint/2010/main" val="94247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25.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37.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2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25.png"/><Relationship Id="rId15" Type="http://schemas.openxmlformats.org/officeDocument/2006/relationships/image" Target="../media/image45.png"/><Relationship Id="rId10"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AFD588-93DA-4E72-98B1-95E4013FC430}"/>
              </a:ext>
            </a:extLst>
          </p:cNvPr>
          <p:cNvSpPr>
            <a:spLocks noGrp="1"/>
          </p:cNvSpPr>
          <p:nvPr>
            <p:ph type="ctrTitle"/>
          </p:nvPr>
        </p:nvSpPr>
        <p:spPr/>
        <p:txBody>
          <a:bodyPr>
            <a:normAutofit/>
          </a:bodyPr>
          <a:lstStyle/>
          <a:p>
            <a:r>
              <a:rPr lang="en-US" dirty="0"/>
              <a:t>Focal Modulation Networks</a:t>
            </a:r>
            <a:br>
              <a:rPr lang="en-US" dirty="0"/>
            </a:br>
            <a:r>
              <a:rPr lang="en-US" dirty="0"/>
              <a:t>(</a:t>
            </a:r>
            <a:r>
              <a:rPr lang="en-US" dirty="0" err="1"/>
              <a:t>FocalNets</a:t>
            </a:r>
            <a:r>
              <a:rPr lang="en-US" dirty="0"/>
              <a:t>)</a:t>
            </a:r>
          </a:p>
        </p:txBody>
      </p:sp>
      <p:sp>
        <p:nvSpPr>
          <p:cNvPr id="5" name="Subtitle 4">
            <a:extLst>
              <a:ext uri="{FF2B5EF4-FFF2-40B4-BE49-F238E27FC236}">
                <a16:creationId xmlns:a16="http://schemas.microsoft.com/office/drawing/2014/main" id="{44D62E62-67F7-41FB-907E-C66EDDDB2259}"/>
              </a:ext>
            </a:extLst>
          </p:cNvPr>
          <p:cNvSpPr>
            <a:spLocks noGrp="1"/>
          </p:cNvSpPr>
          <p:nvPr>
            <p:ph type="subTitle" idx="1"/>
          </p:nvPr>
        </p:nvSpPr>
        <p:spPr/>
        <p:txBody>
          <a:bodyPr>
            <a:normAutofit/>
          </a:bodyPr>
          <a:lstStyle/>
          <a:p>
            <a:endParaRPr lang="en-US" sz="3200" dirty="0"/>
          </a:p>
          <a:p>
            <a:r>
              <a:rPr lang="en-US" sz="3200" dirty="0"/>
              <a:t>Microsoft Research Redmond | Microsoft Cloud + AI</a:t>
            </a:r>
            <a:br>
              <a:rPr lang="en-US" sz="3200" dirty="0"/>
            </a:br>
            <a:r>
              <a:rPr lang="en-US" sz="3200" dirty="0" err="1"/>
              <a:t>NeurIPS</a:t>
            </a:r>
            <a:r>
              <a:rPr lang="en-US" sz="3200" dirty="0"/>
              <a:t> 2022</a:t>
            </a:r>
            <a:endParaRPr lang="en-US" sz="3600" dirty="0"/>
          </a:p>
        </p:txBody>
      </p:sp>
    </p:spTree>
    <p:extLst>
      <p:ext uri="{BB962C8B-B14F-4D97-AF65-F5344CB8AC3E}">
        <p14:creationId xmlns:p14="http://schemas.microsoft.com/office/powerpoint/2010/main" val="732684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825625"/>
                <a:ext cx="10515600" cy="4351338"/>
              </a:xfrm>
            </p:spPr>
            <p:txBody>
              <a:bodyPr>
                <a:normAutofit/>
              </a:bodyPr>
              <a:lstStyle/>
              <a:p>
                <a:pPr marL="457200" indent="-457200" algn="just">
                  <a:buFont typeface="+mj-lt"/>
                  <a:buAutoNum type="arabicPeriod"/>
                </a:pPr>
                <a:r>
                  <a:rPr lang="en-US" sz="2400" dirty="0"/>
                  <a:t>Hierarchical contextualization</a:t>
                </a:r>
              </a:p>
              <a:p>
                <a:pPr lvl="1" algn="just">
                  <a:buFont typeface="Courier New" panose="02070309020205020404" pitchFamily="49" charset="0"/>
                  <a:buChar char="o"/>
                </a:pPr>
                <a:r>
                  <a:rPr lang="en-US" altLang="ko-KR" sz="2000" dirty="0"/>
                  <a:t>Hierarchical context presentation is obtained using </a:t>
                </a:r>
                <a:r>
                  <a:rPr lang="en-US" altLang="ko-KR" sz="2000" b="1" dirty="0"/>
                  <a:t>a stack of </a:t>
                </a:r>
                <a14:m>
                  <m:oMath xmlns:m="http://schemas.openxmlformats.org/officeDocument/2006/math">
                    <m:r>
                      <a:rPr lang="en-US" sz="2000" b="1" i="1" dirty="0" smtClean="0">
                        <a:latin typeface="Cambria Math" panose="02040503050406030204" pitchFamily="18" charset="0"/>
                      </a:rPr>
                      <m:t>𝑳</m:t>
                    </m:r>
                  </m:oMath>
                </a14:m>
                <a:r>
                  <a:rPr lang="en-US" sz="2000" b="1" dirty="0"/>
                  <a:t> depth-wise convolutions</a:t>
                </a:r>
                <a:r>
                  <a:rPr lang="en-US" sz="2000" dirty="0"/>
                  <a:t>.</a:t>
                </a:r>
              </a:p>
              <a:p>
                <a:pPr lvl="1" algn="just">
                  <a:buFont typeface="Courier New" panose="02070309020205020404" pitchFamily="49" charset="0"/>
                  <a:buChar char="o"/>
                </a:pPr>
                <a:r>
                  <a:rPr lang="en-US" sz="2000" dirty="0"/>
                  <a:t>Each level's output </a:t>
                </a:r>
                <a14:m>
                  <m:oMath xmlns:m="http://schemas.openxmlformats.org/officeDocument/2006/math">
                    <m:sSup>
                      <m:sSupPr>
                        <m:ctrlPr>
                          <a:rPr lang="pt-BR" altLang="ko-KR" sz="2000" i="1" smtClean="0">
                            <a:latin typeface="Cambria Math" panose="02040503050406030204" pitchFamily="18" charset="0"/>
                          </a:rPr>
                        </m:ctrlPr>
                      </m:sSupPr>
                      <m:e>
                        <m:r>
                          <a:rPr lang="en-US" altLang="ko-KR" sz="2000" b="1" i="1">
                            <a:latin typeface="Cambria Math" panose="02040503050406030204" pitchFamily="18" charset="0"/>
                          </a:rPr>
                          <m:t>𝒁</m:t>
                        </m:r>
                      </m:e>
                      <m:sup>
                        <m:r>
                          <a:rPr lang="en-US" altLang="ko-KR" sz="2000" i="1">
                            <a:latin typeface="Cambria Math" panose="02040503050406030204" pitchFamily="18" charset="0"/>
                            <a:ea typeface="Cambria Math" panose="02040503050406030204" pitchFamily="18" charset="0"/>
                          </a:rPr>
                          <m:t>ℓ</m:t>
                        </m:r>
                      </m:sup>
                    </m:sSup>
                    <m:r>
                      <a:rPr lang="en-US" altLang="ko-KR" sz="2000" b="0" i="1">
                        <a:latin typeface="Cambria Math" panose="02040503050406030204" pitchFamily="18" charset="0"/>
                      </a:rPr>
                      <m:t> </m:t>
                    </m:r>
                  </m:oMath>
                </a14:m>
                <a:r>
                  <a:rPr lang="en-US" sz="2000" dirty="0"/>
                  <a:t>is derived by the contextualization via a convolution (w/ kernel size </a:t>
                </a:r>
                <a14:m>
                  <m:oMath xmlns:m="http://schemas.openxmlformats.org/officeDocument/2006/math">
                    <m:sSup>
                      <m:sSupPr>
                        <m:ctrlPr>
                          <a:rPr lang="pt-BR" altLang="ko-KR" sz="2000" i="1">
                            <a:latin typeface="Cambria Math" panose="02040503050406030204" pitchFamily="18" charset="0"/>
                          </a:rPr>
                        </m:ctrlPr>
                      </m:sSupPr>
                      <m:e>
                        <m:r>
                          <a:rPr lang="en-US" altLang="ko-KR" sz="2000" b="0" i="1" smtClean="0">
                            <a:latin typeface="Cambria Math" panose="02040503050406030204" pitchFamily="18" charset="0"/>
                          </a:rPr>
                          <m:t>𝑘</m:t>
                        </m:r>
                      </m:e>
                      <m:sup>
                        <m:r>
                          <a:rPr lang="en-US" altLang="ko-KR" sz="2000" i="1">
                            <a:latin typeface="Cambria Math" panose="02040503050406030204" pitchFamily="18" charset="0"/>
                            <a:ea typeface="Cambria Math" panose="02040503050406030204" pitchFamily="18" charset="0"/>
                          </a:rPr>
                          <m:t>ℓ</m:t>
                        </m:r>
                      </m:sup>
                    </m:sSup>
                    <m:r>
                      <a:rPr lang="en-US" altLang="ko-KR" sz="2000" b="1" i="1">
                        <a:latin typeface="Cambria Math" panose="02040503050406030204" pitchFamily="18" charset="0"/>
                      </a:rPr>
                      <m:t> </m:t>
                    </m:r>
                  </m:oMath>
                </a14:m>
                <a:r>
                  <a:rPr lang="en-US" sz="2000" dirty="0"/>
                  <a:t>) and a </a:t>
                </a:r>
                <a:r>
                  <a:rPr lang="en-US" sz="2000" dirty="0" err="1"/>
                  <a:t>GeLU</a:t>
                </a:r>
                <a:r>
                  <a:rPr lang="en-US" sz="2000" dirty="0"/>
                  <a:t> activation, </a:t>
                </a:r>
                <a:r>
                  <a:rPr lang="en-US" sz="2000" b="1" dirty="0"/>
                  <a:t>capturing varied context</a:t>
                </a:r>
                <a:r>
                  <a:rPr lang="en-US" sz="2000" dirty="0"/>
                  <a:t>.</a:t>
                </a:r>
              </a:p>
              <a:p>
                <a:pPr lvl="1" algn="just">
                  <a:buFont typeface="Courier New" panose="02070309020205020404" pitchFamily="49" charset="0"/>
                  <a:buChar char="o"/>
                </a:pPr>
                <a:r>
                  <a:rPr lang="en-US" sz="2000" dirty="0"/>
                  <a:t>Global context of the whole input achieved by </a:t>
                </a:r>
                <a:r>
                  <a:rPr lang="en-US" sz="2000" b="1" dirty="0"/>
                  <a:t>global average pooling on the highest-level feature map</a:t>
                </a:r>
                <a:r>
                  <a:rPr lang="en-US" sz="2000" dirty="0"/>
                  <a:t>.</a:t>
                </a:r>
              </a:p>
            </p:txBody>
          </p:sp>
        </mc:Choice>
        <mc:Fallback xmlns="">
          <p:sp>
            <p:nvSpPr>
              <p:cNvPr id="3" name="Content Placeholder 2">
                <a:extLst>
                  <a:ext uri="{FF2B5EF4-FFF2-40B4-BE49-F238E27FC236}">
                    <a16:creationId xmlns:a16="http://schemas.microsoft.com/office/drawing/2014/main" id="{BBB036FF-935D-57A7-2CDC-E47E49AC485E}"/>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28" t="-2101" r="-5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10</a:t>
            </a:fld>
            <a:endParaRPr lang="en-US"/>
          </a:p>
        </p:txBody>
      </p:sp>
      <p:grpSp>
        <p:nvGrpSpPr>
          <p:cNvPr id="44" name="Group 43">
            <a:extLst>
              <a:ext uri="{FF2B5EF4-FFF2-40B4-BE49-F238E27FC236}">
                <a16:creationId xmlns:a16="http://schemas.microsoft.com/office/drawing/2014/main" id="{4E05C9C5-A5E0-9D2F-D8BD-4C503ED6CAE5}"/>
              </a:ext>
            </a:extLst>
          </p:cNvPr>
          <p:cNvGrpSpPr/>
          <p:nvPr/>
        </p:nvGrpSpPr>
        <p:grpSpPr>
          <a:xfrm>
            <a:off x="1648128" y="3794920"/>
            <a:ext cx="8857644" cy="2982822"/>
            <a:chOff x="2206406" y="3794920"/>
            <a:chExt cx="8857644" cy="2982822"/>
          </a:xfrm>
        </p:grpSpPr>
        <p:grpSp>
          <p:nvGrpSpPr>
            <p:cNvPr id="39" name="Group 38">
              <a:extLst>
                <a:ext uri="{FF2B5EF4-FFF2-40B4-BE49-F238E27FC236}">
                  <a16:creationId xmlns:a16="http://schemas.microsoft.com/office/drawing/2014/main" id="{49AC89CB-38BD-F7D5-4456-8752AF0BA55A}"/>
                </a:ext>
              </a:extLst>
            </p:cNvPr>
            <p:cNvGrpSpPr/>
            <p:nvPr/>
          </p:nvGrpSpPr>
          <p:grpSpPr>
            <a:xfrm>
              <a:off x="2206406" y="3794920"/>
              <a:ext cx="8857644" cy="2982822"/>
              <a:chOff x="934281" y="2804509"/>
              <a:chExt cx="9752226" cy="3284074"/>
            </a:xfrm>
          </p:grpSpPr>
          <p:pic>
            <p:nvPicPr>
              <p:cNvPr id="12" name="그림 35">
                <a:extLst>
                  <a:ext uri="{FF2B5EF4-FFF2-40B4-BE49-F238E27FC236}">
                    <a16:creationId xmlns:a16="http://schemas.microsoft.com/office/drawing/2014/main" id="{A35C7588-E002-E16D-3192-4B2FFAAEB2DF}"/>
                  </a:ext>
                </a:extLst>
              </p:cNvPr>
              <p:cNvPicPr>
                <a:picLocks noChangeAspect="1"/>
              </p:cNvPicPr>
              <p:nvPr/>
            </p:nvPicPr>
            <p:blipFill>
              <a:blip r:embed="rId4"/>
              <a:stretch>
                <a:fillRect/>
              </a:stretch>
            </p:blipFill>
            <p:spPr>
              <a:xfrm>
                <a:off x="934281" y="3824872"/>
                <a:ext cx="1114084" cy="1029040"/>
              </a:xfrm>
              <a:prstGeom prst="rect">
                <a:avLst/>
              </a:prstGeom>
            </p:spPr>
          </p:pic>
          <p:pic>
            <p:nvPicPr>
              <p:cNvPr id="13" name="그림 36">
                <a:extLst>
                  <a:ext uri="{FF2B5EF4-FFF2-40B4-BE49-F238E27FC236}">
                    <a16:creationId xmlns:a16="http://schemas.microsoft.com/office/drawing/2014/main" id="{7AE1914E-D548-3DEB-D7F6-3DC2A2AE6D8E}"/>
                  </a:ext>
                </a:extLst>
              </p:cNvPr>
              <p:cNvPicPr>
                <a:picLocks noChangeAspect="1"/>
              </p:cNvPicPr>
              <p:nvPr/>
            </p:nvPicPr>
            <p:blipFill rotWithShape="1">
              <a:blip r:embed="rId5"/>
              <a:srcRect r="64628" b="84445"/>
              <a:stretch/>
            </p:blipFill>
            <p:spPr>
              <a:xfrm>
                <a:off x="2867622" y="2804509"/>
                <a:ext cx="1030077" cy="436655"/>
              </a:xfrm>
              <a:prstGeom prst="rect">
                <a:avLst/>
              </a:prstGeom>
            </p:spPr>
          </p:pic>
          <p:cxnSp>
            <p:nvCxnSpPr>
              <p:cNvPr id="14" name="직선 화살표 연결선 37">
                <a:extLst>
                  <a:ext uri="{FF2B5EF4-FFF2-40B4-BE49-F238E27FC236}">
                    <a16:creationId xmlns:a16="http://schemas.microsoft.com/office/drawing/2014/main" id="{6CE3B867-9DBF-21A8-06AB-BD133B5F0C44}"/>
                  </a:ext>
                </a:extLst>
              </p:cNvPr>
              <p:cNvCxnSpPr>
                <a:cxnSpLocks/>
              </p:cNvCxnSpPr>
              <p:nvPr/>
            </p:nvCxnSpPr>
            <p:spPr>
              <a:xfrm>
                <a:off x="2012101" y="4842272"/>
                <a:ext cx="801644" cy="797759"/>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38">
                <a:extLst>
                  <a:ext uri="{FF2B5EF4-FFF2-40B4-BE49-F238E27FC236}">
                    <a16:creationId xmlns:a16="http://schemas.microsoft.com/office/drawing/2014/main" id="{F985F601-B419-8FB3-AC0A-1A848CB58E42}"/>
                  </a:ext>
                </a:extLst>
              </p:cNvPr>
              <p:cNvCxnSpPr>
                <a:cxnSpLocks/>
              </p:cNvCxnSpPr>
              <p:nvPr/>
            </p:nvCxnSpPr>
            <p:spPr>
              <a:xfrm flipV="1">
                <a:off x="1971759" y="2938220"/>
                <a:ext cx="853375" cy="925297"/>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사각형: 둥근 모서리 39">
                <a:extLst>
                  <a:ext uri="{FF2B5EF4-FFF2-40B4-BE49-F238E27FC236}">
                    <a16:creationId xmlns:a16="http://schemas.microsoft.com/office/drawing/2014/main" id="{44FC2101-BE8B-0ED3-5BDE-BCB48A72CBC2}"/>
                  </a:ext>
                </a:extLst>
              </p:cNvPr>
              <p:cNvSpPr/>
              <p:nvPr/>
            </p:nvSpPr>
            <p:spPr>
              <a:xfrm>
                <a:off x="934281" y="3824872"/>
                <a:ext cx="1114084" cy="1022502"/>
              </a:xfrm>
              <a:prstGeom prst="roundRect">
                <a:avLst/>
              </a:prstGeom>
              <a:noFill/>
              <a:ln w="28575">
                <a:solidFill>
                  <a:srgbClr val="FFCE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41">
                <a:extLst>
                  <a:ext uri="{FF2B5EF4-FFF2-40B4-BE49-F238E27FC236}">
                    <a16:creationId xmlns:a16="http://schemas.microsoft.com/office/drawing/2014/main" id="{8BA15530-8B8D-E2E9-53C2-4E7055DA7CF0}"/>
                  </a:ext>
                </a:extLst>
              </p:cNvPr>
              <p:cNvPicPr>
                <a:picLocks noChangeAspect="1"/>
              </p:cNvPicPr>
              <p:nvPr/>
            </p:nvPicPr>
            <p:blipFill>
              <a:blip r:embed="rId6"/>
              <a:stretch>
                <a:fillRect/>
              </a:stretch>
            </p:blipFill>
            <p:spPr>
              <a:xfrm flipV="1">
                <a:off x="3579188" y="5444049"/>
                <a:ext cx="83024" cy="48301"/>
              </a:xfrm>
              <a:prstGeom prst="rect">
                <a:avLst/>
              </a:prstGeom>
            </p:spPr>
          </p:pic>
          <p:cxnSp>
            <p:nvCxnSpPr>
              <p:cNvPr id="18" name="직선 화살표 연결선 42">
                <a:extLst>
                  <a:ext uri="{FF2B5EF4-FFF2-40B4-BE49-F238E27FC236}">
                    <a16:creationId xmlns:a16="http://schemas.microsoft.com/office/drawing/2014/main" id="{0C107B04-9D7E-DD0D-F639-059E146FE39B}"/>
                  </a:ext>
                </a:extLst>
              </p:cNvPr>
              <p:cNvCxnSpPr>
                <a:cxnSpLocks/>
              </p:cNvCxnSpPr>
              <p:nvPr/>
            </p:nvCxnSpPr>
            <p:spPr>
              <a:xfrm flipV="1">
                <a:off x="3420554" y="5451915"/>
                <a:ext cx="0" cy="308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정육면체 46">
                <a:extLst>
                  <a:ext uri="{FF2B5EF4-FFF2-40B4-BE49-F238E27FC236}">
                    <a16:creationId xmlns:a16="http://schemas.microsoft.com/office/drawing/2014/main" id="{E82DC982-9B6C-3562-C76F-77357007DD03}"/>
                  </a:ext>
                </a:extLst>
              </p:cNvPr>
              <p:cNvSpPr/>
              <p:nvPr/>
            </p:nvSpPr>
            <p:spPr>
              <a:xfrm>
                <a:off x="2995012" y="5727542"/>
                <a:ext cx="850812" cy="361041"/>
              </a:xfrm>
              <a:prstGeom prst="cube">
                <a:avLst>
                  <a:gd name="adj" fmla="val 82162"/>
                </a:avLst>
              </a:prstGeom>
              <a:solidFill>
                <a:srgbClr val="B7B7B7"/>
              </a:solidFill>
              <a:ln w="3175">
                <a:solidFill>
                  <a:srgbClr val="B7B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1C70C4B-1C48-B530-5C6B-087F40F05210}"/>
                  </a:ext>
                </a:extLst>
              </p:cNvPr>
              <p:cNvSpPr txBox="1"/>
              <p:nvPr/>
            </p:nvSpPr>
            <p:spPr>
              <a:xfrm>
                <a:off x="2953551" y="5509271"/>
                <a:ext cx="625638" cy="215444"/>
              </a:xfrm>
              <a:prstGeom prst="rect">
                <a:avLst/>
              </a:prstGeom>
              <a:noFill/>
            </p:spPr>
            <p:txBody>
              <a:bodyPr wrap="square" rtlCol="0">
                <a:spAutoFit/>
              </a:bodyPr>
              <a:lstStyle/>
              <a:p>
                <a:r>
                  <a:rPr lang="en-US" altLang="ko-KR" sz="800" dirty="0"/>
                  <a:t>Linear</a:t>
                </a:r>
                <a:endParaRPr lang="ko-KR" altLang="en-US" sz="800" dirty="0"/>
              </a:p>
            </p:txBody>
          </p:sp>
          <p:pic>
            <p:nvPicPr>
              <p:cNvPr id="21" name="그림 48">
                <a:extLst>
                  <a:ext uri="{FF2B5EF4-FFF2-40B4-BE49-F238E27FC236}">
                    <a16:creationId xmlns:a16="http://schemas.microsoft.com/office/drawing/2014/main" id="{F2685334-63D1-B21B-FE31-5F84E07C74C5}"/>
                  </a:ext>
                </a:extLst>
              </p:cNvPr>
              <p:cNvPicPr>
                <a:picLocks noChangeAspect="1"/>
              </p:cNvPicPr>
              <p:nvPr/>
            </p:nvPicPr>
            <p:blipFill>
              <a:blip r:embed="rId7"/>
              <a:stretch>
                <a:fillRect/>
              </a:stretch>
            </p:blipFill>
            <p:spPr>
              <a:xfrm>
                <a:off x="2992101" y="3255566"/>
                <a:ext cx="886618" cy="2199973"/>
              </a:xfrm>
              <a:prstGeom prst="rect">
                <a:avLst/>
              </a:prstGeom>
            </p:spPr>
          </p:pic>
          <p:sp>
            <p:nvSpPr>
              <p:cNvPr id="22" name="TextBox 21">
                <a:extLst>
                  <a:ext uri="{FF2B5EF4-FFF2-40B4-BE49-F238E27FC236}">
                    <a16:creationId xmlns:a16="http://schemas.microsoft.com/office/drawing/2014/main" id="{698FCF3F-BD03-3FB7-41B5-D4BA597AE758}"/>
                  </a:ext>
                </a:extLst>
              </p:cNvPr>
              <p:cNvSpPr txBox="1"/>
              <p:nvPr/>
            </p:nvSpPr>
            <p:spPr>
              <a:xfrm>
                <a:off x="3169350" y="5747574"/>
                <a:ext cx="625638" cy="246221"/>
              </a:xfrm>
              <a:prstGeom prst="rect">
                <a:avLst/>
              </a:prstGeom>
              <a:noFill/>
            </p:spPr>
            <p:txBody>
              <a:bodyPr wrap="square" rtlCol="0">
                <a:spAutoFit/>
              </a:bodyPr>
              <a:lstStyle/>
              <a:p>
                <a:r>
                  <a:rPr lang="en-US" altLang="ko-KR" sz="1000" b="1" dirty="0"/>
                  <a:t>Input</a:t>
                </a:r>
                <a:endParaRPr lang="ko-KR" altLang="en-US" sz="10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6DA247-2195-340F-EC6E-927462A41BED}"/>
                      </a:ext>
                    </a:extLst>
                  </p:cNvPr>
                  <p:cNvSpPr txBox="1"/>
                  <p:nvPr/>
                </p:nvSpPr>
                <p:spPr>
                  <a:xfrm>
                    <a:off x="4922770" y="4092182"/>
                    <a:ext cx="4563182" cy="7739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ea typeface="Cambria Math" panose="02040503050406030204" pitchFamily="18" charset="0"/>
                                </a:rPr>
                                <m:t>ℓ</m:t>
                              </m:r>
                            </m:sup>
                          </m:sSup>
                          <m:r>
                            <a:rPr lang="en-US" altLang="ko-KR" b="0" i="1" smtClean="0">
                              <a:latin typeface="Cambria Math" panose="02040503050406030204" pitchFamily="18" charset="0"/>
                            </a:rPr>
                            <m:t>=</m:t>
                          </m:r>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𝑎</m:t>
                              </m:r>
                            </m:sub>
                            <m:sup>
                              <m:r>
                                <a:rPr lang="en-US" altLang="ko-KR" b="0" i="1">
                                  <a:latin typeface="Cambria Math" panose="02040503050406030204" pitchFamily="18" charset="0"/>
                                  <a:ea typeface="Cambria Math" panose="02040503050406030204" pitchFamily="18" charset="0"/>
                                </a:rPr>
                                <m:t>ℓ</m:t>
                              </m:r>
                            </m:sup>
                          </m:sSubSup>
                          <m:d>
                            <m:dPr>
                              <m:ctrlPr>
                                <a:rPr lang="en-US" altLang="ko-KR" i="1" smtClean="0">
                                  <a:latin typeface="Cambria Math" panose="02040503050406030204" pitchFamily="18" charset="0"/>
                                </a:rPr>
                              </m:ctrlPr>
                            </m:dPr>
                            <m:e>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b="0" i="1">
                                      <a:latin typeface="Cambria Math" panose="02040503050406030204" pitchFamily="18" charset="0"/>
                                      <a:ea typeface="Cambria Math" panose="02040503050406030204" pitchFamily="18" charset="0"/>
                                    </a:rPr>
                                    <m:t>ℓ</m:t>
                                  </m:r>
                                  <m:r>
                                    <a:rPr lang="en-US" altLang="ko-KR" b="0" i="1" smtClean="0">
                                      <a:latin typeface="Cambria Math" panose="02040503050406030204" pitchFamily="18" charset="0"/>
                                    </a:rPr>
                                    <m:t>−1</m:t>
                                  </m:r>
                                </m:sup>
                              </m:sSup>
                            </m:e>
                          </m:d>
                          <m:r>
                            <a:rPr lang="en-US" altLang="ko-KR" b="0" i="1" smtClean="0">
                              <a:latin typeface="Cambria Math" panose="02040503050406030204" pitchFamily="18" charset="0"/>
                              <a:ea typeface="Cambria Math" panose="02040503050406030204" pitchFamily="18" charset="0"/>
                            </a:rPr>
                            <m:t>=</m:t>
                          </m:r>
                          <m:r>
                            <m:rPr>
                              <m:sty m:val="p"/>
                            </m:rPr>
                            <a:rPr lang="en-US" altLang="ko-KR" b="0" i="0" smtClean="0">
                              <a:latin typeface="Cambria Math" panose="02040503050406030204" pitchFamily="18" charset="0"/>
                            </a:rPr>
                            <m:t>GELU</m:t>
                          </m:r>
                          <m:d>
                            <m:dPr>
                              <m:ctrlPr>
                                <a:rPr lang="en-US" altLang="ko-KR" i="1" smtClean="0">
                                  <a:latin typeface="Cambria Math" panose="02040503050406030204" pitchFamily="18" charset="0"/>
                                </a:rPr>
                              </m:ctrlPr>
                            </m:dPr>
                            <m:e>
                              <m:r>
                                <m:rPr>
                                  <m:sty m:val="p"/>
                                </m:rPr>
                                <a:rPr lang="en-US" altLang="ko-KR" b="0" i="0" smtClean="0">
                                  <a:latin typeface="Cambria Math" panose="02040503050406030204" pitchFamily="18" charset="0"/>
                                </a:rPr>
                                <m:t>DWConv</m:t>
                              </m:r>
                              <m:d>
                                <m:dPr>
                                  <m:ctrlPr>
                                    <a:rPr lang="en-US" altLang="ko-KR" i="1" smtClean="0">
                                      <a:latin typeface="Cambria Math" panose="02040503050406030204" pitchFamily="18" charset="0"/>
                                    </a:rPr>
                                  </m:ctrlPr>
                                </m:dPr>
                                <m:e>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b="0" i="1">
                                          <a:latin typeface="Cambria Math" panose="02040503050406030204" pitchFamily="18" charset="0"/>
                                          <a:ea typeface="Cambria Math" panose="02040503050406030204" pitchFamily="18" charset="0"/>
                                        </a:rPr>
                                        <m:t>ℓ</m:t>
                                      </m:r>
                                      <m:r>
                                        <a:rPr lang="en-US" altLang="ko-KR" b="0" i="1" smtClean="0">
                                          <a:latin typeface="Cambria Math" panose="02040503050406030204" pitchFamily="18" charset="0"/>
                                          <a:ea typeface="Cambria Math" panose="02040503050406030204" pitchFamily="18" charset="0"/>
                                        </a:rPr>
                                        <m:t>−1</m:t>
                                      </m:r>
                                    </m:sup>
                                  </m:sSup>
                                </m:e>
                              </m:d>
                            </m:e>
                          </m:d>
                        </m:oMath>
                      </m:oMathPara>
                    </a14:m>
                    <a:endParaRPr lang="en-US" altLang="ko-KR" i="1" dirty="0">
                      <a:latin typeface="Cambria Math" panose="02040503050406030204" pitchFamily="18" charset="0"/>
                    </a:endParaRPr>
                  </a:p>
                  <a:p>
                    <a:pPr marL="339725"/>
                    <a14:m>
                      <m:oMathPara xmlns:m="http://schemas.openxmlformats.org/officeDocument/2006/math">
                        <m:oMathParaPr>
                          <m:jc m:val="left"/>
                        </m:oMathParaPr>
                        <m:oMath xmlns:m="http://schemas.openxmlformats.org/officeDocument/2006/math">
                          <m:r>
                            <a:rPr lang="ko-KR" altLang="en-US" b="0" i="1">
                              <a:latin typeface="Cambria Math" panose="02040503050406030204" pitchFamily="18" charset="0"/>
                            </a:rPr>
                            <m:t>∈</m:t>
                          </m:r>
                          <m:sSup>
                            <m:sSupPr>
                              <m:ctrlPr>
                                <a:rPr lang="pt-BR" altLang="ko-KR" i="1">
                                  <a:latin typeface="Cambria Math" panose="02040503050406030204" pitchFamily="18" charset="0"/>
                                </a:rPr>
                              </m:ctrlPr>
                            </m:sSupPr>
                            <m:e>
                              <m:r>
                                <a:rPr lang="en-US" altLang="ko-KR" b="0" i="1">
                                  <a:latin typeface="Cambria Math" panose="02040503050406030204" pitchFamily="18" charset="0"/>
                                </a:rPr>
                                <m:t>𝑅</m:t>
                              </m:r>
                            </m:e>
                            <m:sup>
                              <m:r>
                                <a:rPr lang="en-US" altLang="ko-KR" b="0" i="1">
                                  <a:latin typeface="Cambria Math" panose="02040503050406030204" pitchFamily="18" charset="0"/>
                                </a:rPr>
                                <m:t>𝐻</m:t>
                              </m:r>
                              <m:r>
                                <m:rPr>
                                  <m:nor/>
                                </m:rPr>
                                <a:rPr lang="en-US" altLang="ko-KR"/>
                                <m:t>×</m:t>
                              </m:r>
                              <m:r>
                                <a:rPr lang="en-US" altLang="ko-KR" b="0" i="1">
                                  <a:latin typeface="Cambria Math" panose="02040503050406030204" pitchFamily="18" charset="0"/>
                                </a:rPr>
                                <m:t>𝑊</m:t>
                              </m:r>
                              <m:r>
                                <m:rPr>
                                  <m:nor/>
                                </m:rPr>
                                <a:rPr lang="en-US" altLang="ko-KR"/>
                                <m:t>×</m:t>
                              </m:r>
                              <m:r>
                                <a:rPr lang="en-US" altLang="ko-KR" b="0" i="1">
                                  <a:latin typeface="Cambria Math" panose="02040503050406030204" pitchFamily="18" charset="0"/>
                                </a:rPr>
                                <m:t>𝐶</m:t>
                              </m:r>
                            </m:sup>
                          </m:sSup>
                        </m:oMath>
                      </m:oMathPara>
                    </a14:m>
                    <a:endParaRPr lang="ko-KR" altLang="en-US" dirty="0"/>
                  </a:p>
                </p:txBody>
              </p:sp>
            </mc:Choice>
            <mc:Fallback xmlns="">
              <p:sp>
                <p:nvSpPr>
                  <p:cNvPr id="23" name="TextBox 22">
                    <a:extLst>
                      <a:ext uri="{FF2B5EF4-FFF2-40B4-BE49-F238E27FC236}">
                        <a16:creationId xmlns:a16="http://schemas.microsoft.com/office/drawing/2014/main" id="{076DA247-2195-340F-EC6E-927462A41BED}"/>
                      </a:ext>
                    </a:extLst>
                  </p:cNvPr>
                  <p:cNvSpPr txBox="1">
                    <a:spLocks noRot="1" noChangeAspect="1" noMove="1" noResize="1" noEditPoints="1" noAdjustHandles="1" noChangeArrowheads="1" noChangeShapeType="1" noTextEdit="1"/>
                  </p:cNvSpPr>
                  <p:nvPr/>
                </p:nvSpPr>
                <p:spPr>
                  <a:xfrm>
                    <a:off x="4922770" y="4092182"/>
                    <a:ext cx="4563182" cy="773944"/>
                  </a:xfrm>
                  <a:prstGeom prst="rect">
                    <a:avLst/>
                  </a:prstGeom>
                  <a:blipFill>
                    <a:blip r:embed="rId8"/>
                    <a:stretch>
                      <a:fillRect l="-2059" b="-2586"/>
                    </a:stretch>
                  </a:blipFill>
                </p:spPr>
                <p:txBody>
                  <a:bodyPr/>
                  <a:lstStyle/>
                  <a:p>
                    <a:r>
                      <a:rPr lang="en-US">
                        <a:noFill/>
                      </a:rPr>
                      <a:t> </a:t>
                    </a:r>
                  </a:p>
                </p:txBody>
              </p:sp>
            </mc:Fallback>
          </mc:AlternateContent>
          <p:sp>
            <p:nvSpPr>
              <p:cNvPr id="24" name="오른쪽 중괄호 59">
                <a:extLst>
                  <a:ext uri="{FF2B5EF4-FFF2-40B4-BE49-F238E27FC236}">
                    <a16:creationId xmlns:a16="http://schemas.microsoft.com/office/drawing/2014/main" id="{A828515D-30BD-728E-7621-CA7F7ABBEA29}"/>
                  </a:ext>
                </a:extLst>
              </p:cNvPr>
              <p:cNvSpPr/>
              <p:nvPr/>
            </p:nvSpPr>
            <p:spPr>
              <a:xfrm>
                <a:off x="4532338" y="3604161"/>
                <a:ext cx="302025" cy="1333114"/>
              </a:xfrm>
              <a:prstGeom prst="rightBrace">
                <a:avLst/>
              </a:prstGeom>
              <a:ln w="38100">
                <a:solidFill>
                  <a:srgbClr val="B4D49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5" name="직선 연결선 64">
                <a:extLst>
                  <a:ext uri="{FF2B5EF4-FFF2-40B4-BE49-F238E27FC236}">
                    <a16:creationId xmlns:a16="http://schemas.microsoft.com/office/drawing/2014/main" id="{1195505C-31EA-BA32-A320-54C1A8D65C90}"/>
                  </a:ext>
                </a:extLst>
              </p:cNvPr>
              <p:cNvCxnSpPr>
                <a:cxnSpLocks/>
              </p:cNvCxnSpPr>
              <p:nvPr/>
            </p:nvCxnSpPr>
            <p:spPr>
              <a:xfrm>
                <a:off x="4494233" y="3303107"/>
                <a:ext cx="302025" cy="0"/>
              </a:xfrm>
              <a:prstGeom prst="line">
                <a:avLst/>
              </a:prstGeom>
              <a:ln w="38100">
                <a:solidFill>
                  <a:srgbClr val="B4D49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D97D883-568A-3E7B-1382-DB13F73E05ED}"/>
                      </a:ext>
                    </a:extLst>
                  </p:cNvPr>
                  <p:cNvSpPr txBox="1"/>
                  <p:nvPr/>
                </p:nvSpPr>
                <p:spPr>
                  <a:xfrm>
                    <a:off x="4923426" y="3150619"/>
                    <a:ext cx="2290910" cy="30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AvgPool</m:t>
                          </m:r>
                          <m:d>
                            <m:dPr>
                              <m:ctrlPr>
                                <a:rPr lang="en-US" altLang="ko-KR" i="1" smtClean="0">
                                  <a:latin typeface="Cambria Math" panose="02040503050406030204" pitchFamily="18" charset="0"/>
                                </a:rPr>
                              </m:ctrlPr>
                            </m:dPr>
                            <m:e>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b="0" i="1">
                                      <a:latin typeface="Cambria Math" panose="02040503050406030204" pitchFamily="18" charset="0"/>
                                    </a:rPr>
                                    <m:t>𝐿</m:t>
                                  </m:r>
                                </m:sup>
                              </m:sSup>
                            </m:e>
                          </m:d>
                        </m:oMath>
                      </m:oMathPara>
                    </a14:m>
                    <a:endParaRPr lang="ko-KR" altLang="en-US" dirty="0"/>
                  </a:p>
                </p:txBody>
              </p:sp>
            </mc:Choice>
            <mc:Fallback xmlns="">
              <p:sp>
                <p:nvSpPr>
                  <p:cNvPr id="26" name="TextBox 25">
                    <a:extLst>
                      <a:ext uri="{FF2B5EF4-FFF2-40B4-BE49-F238E27FC236}">
                        <a16:creationId xmlns:a16="http://schemas.microsoft.com/office/drawing/2014/main" id="{1D97D883-568A-3E7B-1382-DB13F73E05ED}"/>
                      </a:ext>
                    </a:extLst>
                  </p:cNvPr>
                  <p:cNvSpPr txBox="1">
                    <a:spLocks noRot="1" noChangeAspect="1" noMove="1" noResize="1" noEditPoints="1" noAdjustHandles="1" noChangeArrowheads="1" noChangeShapeType="1" noTextEdit="1"/>
                  </p:cNvSpPr>
                  <p:nvPr/>
                </p:nvSpPr>
                <p:spPr>
                  <a:xfrm>
                    <a:off x="4923426" y="3150619"/>
                    <a:ext cx="2290910" cy="304975"/>
                  </a:xfrm>
                  <a:prstGeom prst="rect">
                    <a:avLst/>
                  </a:prstGeom>
                  <a:blipFill>
                    <a:blip r:embed="rId9"/>
                    <a:stretch>
                      <a:fillRect l="-2346" t="-4348" b="-32609"/>
                    </a:stretch>
                  </a:blipFill>
                </p:spPr>
                <p:txBody>
                  <a:bodyPr/>
                  <a:lstStyle/>
                  <a:p>
                    <a:r>
                      <a:rPr lang="en-US">
                        <a:noFill/>
                      </a:rPr>
                      <a:t> </a:t>
                    </a:r>
                  </a:p>
                </p:txBody>
              </p:sp>
            </mc:Fallback>
          </mc:AlternateContent>
          <p:sp>
            <p:nvSpPr>
              <p:cNvPr id="27" name="오른쪽 중괄호 67">
                <a:extLst>
                  <a:ext uri="{FF2B5EF4-FFF2-40B4-BE49-F238E27FC236}">
                    <a16:creationId xmlns:a16="http://schemas.microsoft.com/office/drawing/2014/main" id="{F5D52E07-82E6-A6E2-3290-E8C69C58659B}"/>
                  </a:ext>
                </a:extLst>
              </p:cNvPr>
              <p:cNvSpPr/>
              <p:nvPr/>
            </p:nvSpPr>
            <p:spPr>
              <a:xfrm>
                <a:off x="9322322" y="3027357"/>
                <a:ext cx="290798" cy="1928885"/>
              </a:xfrm>
              <a:prstGeom prst="rightBrace">
                <a:avLst/>
              </a:prstGeom>
              <a:ln w="38100">
                <a:solidFill>
                  <a:srgbClr val="B4D49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72A2926-CCF6-7EFA-5987-BA90D7108366}"/>
                      </a:ext>
                    </a:extLst>
                  </p:cNvPr>
                  <p:cNvSpPr txBox="1"/>
                  <p:nvPr/>
                </p:nvSpPr>
                <p:spPr>
                  <a:xfrm>
                    <a:off x="9588331" y="3750064"/>
                    <a:ext cx="1098176" cy="425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en-US" altLang="ko-KR" b="0" i="1">
                                  <a:latin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b="0" i="1" smtClean="0">
                                      <a:latin typeface="Cambria Math" panose="02040503050406030204" pitchFamily="18" charset="0"/>
                                      <a:ea typeface="Cambria Math" panose="02040503050406030204" pitchFamily="18" charset="0"/>
                                    </a:rPr>
                                    <m:t>ℓ</m:t>
                                  </m:r>
                                </m:sup>
                              </m:sSup>
                              <m:r>
                                <a:rPr lang="en-US" altLang="ko-KR" b="0" i="1">
                                  <a:latin typeface="Cambria Math" panose="02040503050406030204" pitchFamily="18" charset="0"/>
                                </a:rPr>
                                <m:t>}</m:t>
                              </m:r>
                            </m:e>
                            <m:sub>
                              <m:r>
                                <a:rPr lang="en-US" altLang="ko-KR" b="0" i="1">
                                  <a:latin typeface="Cambria Math" panose="02040503050406030204" pitchFamily="18" charset="0"/>
                                  <a:ea typeface="Cambria Math" panose="02040503050406030204" pitchFamily="18" charset="0"/>
                                </a:rPr>
                                <m:t>ℓ</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 </m:t>
                              </m:r>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p>
                          </m:sSubSup>
                        </m:oMath>
                      </m:oMathPara>
                    </a14:m>
                    <a:endParaRPr lang="ko-KR" altLang="en-US" dirty="0"/>
                  </a:p>
                </p:txBody>
              </p:sp>
            </mc:Choice>
            <mc:Fallback xmlns="">
              <p:sp>
                <p:nvSpPr>
                  <p:cNvPr id="28" name="TextBox 27">
                    <a:extLst>
                      <a:ext uri="{FF2B5EF4-FFF2-40B4-BE49-F238E27FC236}">
                        <a16:creationId xmlns:a16="http://schemas.microsoft.com/office/drawing/2014/main" id="{D72A2926-CCF6-7EFA-5987-BA90D7108366}"/>
                      </a:ext>
                    </a:extLst>
                  </p:cNvPr>
                  <p:cNvSpPr txBox="1">
                    <a:spLocks noRot="1" noChangeAspect="1" noMove="1" noResize="1" noEditPoints="1" noAdjustHandles="1" noChangeArrowheads="1" noChangeShapeType="1" noTextEdit="1"/>
                  </p:cNvSpPr>
                  <p:nvPr/>
                </p:nvSpPr>
                <p:spPr>
                  <a:xfrm>
                    <a:off x="9588331" y="3750064"/>
                    <a:ext cx="1098176" cy="425835"/>
                  </a:xfrm>
                  <a:prstGeom prst="rect">
                    <a:avLst/>
                  </a:prstGeom>
                  <a:blipFill>
                    <a:blip r:embed="rId10"/>
                    <a:stretch>
                      <a:fillRect l="-613"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85E3CF2-D1DD-2312-EAD7-0E38892E314E}"/>
                      </a:ext>
                    </a:extLst>
                  </p:cNvPr>
                  <p:cNvSpPr txBox="1"/>
                  <p:nvPr/>
                </p:nvSpPr>
                <p:spPr>
                  <a:xfrm>
                    <a:off x="3904554" y="3150620"/>
                    <a:ext cx="625637" cy="304975"/>
                  </a:xfrm>
                  <a:prstGeom prst="rect">
                    <a:avLst/>
                  </a:prstGeom>
                  <a:solidFill>
                    <a:schemeClr val="bg1"/>
                  </a:solidFill>
                </p:spPr>
                <p:txBody>
                  <a:bodyPr wrap="square" lIns="0" tIns="0" rIns="0" bIns="0" rtlCol="0">
                    <a:spAutoFit/>
                  </a:bodyPr>
                  <a:lstStyle/>
                  <a:p>
                    <a14:m>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p>
                        </m:sSup>
                      </m:oMath>
                    </a14:m>
                    <a:r>
                      <a:rPr lang="ko-KR" altLang="en-US" dirty="0">
                        <a:solidFill>
                          <a:srgbClr val="37352F"/>
                        </a:solidFill>
                        <a:latin typeface="iawriter-mono"/>
                      </a:rPr>
                      <a:t> </a:t>
                    </a:r>
                    <a:endParaRPr lang="ko-KR" altLang="en-US" dirty="0"/>
                  </a:p>
                </p:txBody>
              </p:sp>
            </mc:Choice>
            <mc:Fallback xmlns="">
              <p:sp>
                <p:nvSpPr>
                  <p:cNvPr id="29" name="TextBox 28">
                    <a:extLst>
                      <a:ext uri="{FF2B5EF4-FFF2-40B4-BE49-F238E27FC236}">
                        <a16:creationId xmlns:a16="http://schemas.microsoft.com/office/drawing/2014/main" id="{485E3CF2-D1DD-2312-EAD7-0E38892E314E}"/>
                      </a:ext>
                    </a:extLst>
                  </p:cNvPr>
                  <p:cNvSpPr txBox="1">
                    <a:spLocks noRot="1" noChangeAspect="1" noMove="1" noResize="1" noEditPoints="1" noAdjustHandles="1" noChangeArrowheads="1" noChangeShapeType="1" noTextEdit="1"/>
                  </p:cNvSpPr>
                  <p:nvPr/>
                </p:nvSpPr>
                <p:spPr>
                  <a:xfrm>
                    <a:off x="3904554" y="3150620"/>
                    <a:ext cx="625637" cy="304975"/>
                  </a:xfrm>
                  <a:prstGeom prst="rect">
                    <a:avLst/>
                  </a:prstGeom>
                  <a:blipFill>
                    <a:blip r:embed="rId11"/>
                    <a:stretch>
                      <a:fillRect l="-15054" t="-4348" b="-6522"/>
                    </a:stretch>
                  </a:blipFill>
                </p:spPr>
                <p:txBody>
                  <a:bodyPr/>
                  <a:lstStyle/>
                  <a:p>
                    <a:r>
                      <a:rPr lang="en-US">
                        <a:noFill/>
                      </a:rPr>
                      <a:t> </a:t>
                    </a:r>
                  </a:p>
                </p:txBody>
              </p:sp>
            </mc:Fallback>
          </mc:AlternateContent>
          <p:pic>
            <p:nvPicPr>
              <p:cNvPr id="30" name="그림 57">
                <a:extLst>
                  <a:ext uri="{FF2B5EF4-FFF2-40B4-BE49-F238E27FC236}">
                    <a16:creationId xmlns:a16="http://schemas.microsoft.com/office/drawing/2014/main" id="{CEBD5CF5-3E52-718F-3B28-F3C83CAB7A58}"/>
                  </a:ext>
                </a:extLst>
              </p:cNvPr>
              <p:cNvPicPr>
                <a:picLocks noChangeAspect="1"/>
              </p:cNvPicPr>
              <p:nvPr/>
            </p:nvPicPr>
            <p:blipFill>
              <a:blip r:embed="rId12"/>
              <a:stretch>
                <a:fillRect/>
              </a:stretch>
            </p:blipFill>
            <p:spPr>
              <a:xfrm>
                <a:off x="3781826" y="3863105"/>
                <a:ext cx="128384" cy="184666"/>
              </a:xfrm>
              <a:prstGeom prst="rect">
                <a:avLst/>
              </a:prstGeom>
            </p:spPr>
          </p:pic>
          <p:pic>
            <p:nvPicPr>
              <p:cNvPr id="31" name="그림 58">
                <a:extLst>
                  <a:ext uri="{FF2B5EF4-FFF2-40B4-BE49-F238E27FC236}">
                    <a16:creationId xmlns:a16="http://schemas.microsoft.com/office/drawing/2014/main" id="{1494A8CB-4B90-68AA-3074-C4A603E687A8}"/>
                  </a:ext>
                </a:extLst>
              </p:cNvPr>
              <p:cNvPicPr>
                <a:picLocks noChangeAspect="1"/>
              </p:cNvPicPr>
              <p:nvPr/>
            </p:nvPicPr>
            <p:blipFill>
              <a:blip r:embed="rId12"/>
              <a:stretch>
                <a:fillRect/>
              </a:stretch>
            </p:blipFill>
            <p:spPr>
              <a:xfrm>
                <a:off x="3806540" y="4370652"/>
                <a:ext cx="128384" cy="184666"/>
              </a:xfrm>
              <a:prstGeom prst="rect">
                <a:avLst/>
              </a:prstGeom>
            </p:spPr>
          </p:pic>
          <p:pic>
            <p:nvPicPr>
              <p:cNvPr id="32" name="그림 60">
                <a:extLst>
                  <a:ext uri="{FF2B5EF4-FFF2-40B4-BE49-F238E27FC236}">
                    <a16:creationId xmlns:a16="http://schemas.microsoft.com/office/drawing/2014/main" id="{3221DA3D-88F7-617A-7B1B-6410B45923AB}"/>
                  </a:ext>
                </a:extLst>
              </p:cNvPr>
              <p:cNvPicPr>
                <a:picLocks noChangeAspect="1"/>
              </p:cNvPicPr>
              <p:nvPr/>
            </p:nvPicPr>
            <p:blipFill>
              <a:blip r:embed="rId12"/>
              <a:stretch>
                <a:fillRect/>
              </a:stretch>
            </p:blipFill>
            <p:spPr>
              <a:xfrm>
                <a:off x="3784105" y="3335342"/>
                <a:ext cx="128384" cy="184666"/>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472EFF6-7295-6C0C-4B13-260D9E32175A}"/>
                      </a:ext>
                    </a:extLst>
                  </p:cNvPr>
                  <p:cNvSpPr txBox="1"/>
                  <p:nvPr/>
                </p:nvSpPr>
                <p:spPr>
                  <a:xfrm>
                    <a:off x="3901101" y="4651267"/>
                    <a:ext cx="396969" cy="304975"/>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1</m:t>
                              </m:r>
                            </m:sup>
                          </m:sSup>
                        </m:oMath>
                      </m:oMathPara>
                    </a14:m>
                    <a:endParaRPr lang="ko-KR" altLang="en-US" dirty="0"/>
                  </a:p>
                </p:txBody>
              </p:sp>
            </mc:Choice>
            <mc:Fallback xmlns="">
              <p:sp>
                <p:nvSpPr>
                  <p:cNvPr id="33" name="TextBox 32">
                    <a:extLst>
                      <a:ext uri="{FF2B5EF4-FFF2-40B4-BE49-F238E27FC236}">
                        <a16:creationId xmlns:a16="http://schemas.microsoft.com/office/drawing/2014/main" id="{1472EFF6-7295-6C0C-4B13-260D9E32175A}"/>
                      </a:ext>
                    </a:extLst>
                  </p:cNvPr>
                  <p:cNvSpPr txBox="1">
                    <a:spLocks noRot="1" noChangeAspect="1" noMove="1" noResize="1" noEditPoints="1" noAdjustHandles="1" noChangeArrowheads="1" noChangeShapeType="1" noTextEdit="1"/>
                  </p:cNvSpPr>
                  <p:nvPr/>
                </p:nvSpPr>
                <p:spPr>
                  <a:xfrm>
                    <a:off x="3901101" y="4651267"/>
                    <a:ext cx="396969" cy="304975"/>
                  </a:xfrm>
                  <a:prstGeom prst="rect">
                    <a:avLst/>
                  </a:prstGeom>
                  <a:blipFill>
                    <a:blip r:embed="rId13"/>
                    <a:stretch>
                      <a:fillRect l="-21667" t="-444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F9C48F3-8902-65F3-068E-03A0C00CD13F}"/>
                      </a:ext>
                    </a:extLst>
                  </p:cNvPr>
                  <p:cNvSpPr txBox="1"/>
                  <p:nvPr/>
                </p:nvSpPr>
                <p:spPr>
                  <a:xfrm>
                    <a:off x="3901101" y="4175899"/>
                    <a:ext cx="377916" cy="304975"/>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34" name="TextBox 33">
                    <a:extLst>
                      <a:ext uri="{FF2B5EF4-FFF2-40B4-BE49-F238E27FC236}">
                        <a16:creationId xmlns:a16="http://schemas.microsoft.com/office/drawing/2014/main" id="{8F9C48F3-8902-65F3-068E-03A0C00CD13F}"/>
                      </a:ext>
                    </a:extLst>
                  </p:cNvPr>
                  <p:cNvSpPr txBox="1">
                    <a:spLocks noRot="1" noChangeAspect="1" noMove="1" noResize="1" noEditPoints="1" noAdjustHandles="1" noChangeArrowheads="1" noChangeShapeType="1" noTextEdit="1"/>
                  </p:cNvSpPr>
                  <p:nvPr/>
                </p:nvSpPr>
                <p:spPr>
                  <a:xfrm>
                    <a:off x="3901101" y="4175899"/>
                    <a:ext cx="377916" cy="304975"/>
                  </a:xfrm>
                  <a:prstGeom prst="rect">
                    <a:avLst/>
                  </a:prstGeom>
                  <a:blipFill>
                    <a:blip r:embed="rId14"/>
                    <a:stretch>
                      <a:fillRect l="-22807" t="-444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7B445F1-1B67-797E-D20A-511AA47D5C55}"/>
                      </a:ext>
                    </a:extLst>
                  </p:cNvPr>
                  <p:cNvSpPr txBox="1"/>
                  <p:nvPr/>
                </p:nvSpPr>
                <p:spPr>
                  <a:xfrm>
                    <a:off x="3901101" y="3693813"/>
                    <a:ext cx="554520" cy="30497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𝐿</m:t>
                              </m:r>
                            </m:sup>
                          </m:sSup>
                        </m:oMath>
                      </m:oMathPara>
                    </a14:m>
                    <a:endParaRPr lang="ko-KR" altLang="en-US" dirty="0"/>
                  </a:p>
                </p:txBody>
              </p:sp>
            </mc:Choice>
            <mc:Fallback xmlns="">
              <p:sp>
                <p:nvSpPr>
                  <p:cNvPr id="35" name="TextBox 34">
                    <a:extLst>
                      <a:ext uri="{FF2B5EF4-FFF2-40B4-BE49-F238E27FC236}">
                        <a16:creationId xmlns:a16="http://schemas.microsoft.com/office/drawing/2014/main" id="{07B445F1-1B67-797E-D20A-511AA47D5C55}"/>
                      </a:ext>
                    </a:extLst>
                  </p:cNvPr>
                  <p:cNvSpPr txBox="1">
                    <a:spLocks noRot="1" noChangeAspect="1" noMove="1" noResize="1" noEditPoints="1" noAdjustHandles="1" noChangeArrowheads="1" noChangeShapeType="1" noTextEdit="1"/>
                  </p:cNvSpPr>
                  <p:nvPr/>
                </p:nvSpPr>
                <p:spPr>
                  <a:xfrm>
                    <a:off x="3901101" y="3693813"/>
                    <a:ext cx="554520" cy="304975"/>
                  </a:xfrm>
                  <a:prstGeom prst="rect">
                    <a:avLst/>
                  </a:prstGeom>
                  <a:blipFill>
                    <a:blip r:embed="rId15"/>
                    <a:stretch>
                      <a:fillRect l="-15663" t="-4444" b="-888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284874FE-EE86-D967-7EAC-E3134A142189}"/>
                  </a:ext>
                </a:extLst>
              </p:cNvPr>
              <p:cNvSpPr txBox="1"/>
              <p:nvPr/>
            </p:nvSpPr>
            <p:spPr>
              <a:xfrm>
                <a:off x="2478971" y="5055961"/>
                <a:ext cx="524520" cy="321918"/>
              </a:xfrm>
              <a:prstGeom prst="rect">
                <a:avLst/>
              </a:prstGeom>
              <a:noFill/>
            </p:spPr>
            <p:txBody>
              <a:bodyPr wrap="square">
                <a:spAutoFit/>
              </a:bodyPr>
              <a:lstStyle/>
              <a:p>
                <a:r>
                  <a:rPr lang="en-US" altLang="ko-KR" sz="1300" dirty="0"/>
                  <a:t>low </a:t>
                </a:r>
                <a:endParaRPr lang="ko-KR" altLang="en-US" sz="1300" dirty="0"/>
              </a:p>
            </p:txBody>
          </p:sp>
          <p:sp>
            <p:nvSpPr>
              <p:cNvPr id="38" name="TextBox 37">
                <a:extLst>
                  <a:ext uri="{FF2B5EF4-FFF2-40B4-BE49-F238E27FC236}">
                    <a16:creationId xmlns:a16="http://schemas.microsoft.com/office/drawing/2014/main" id="{D571EB78-BF23-3056-9485-BDCCD858E09D}"/>
                  </a:ext>
                </a:extLst>
              </p:cNvPr>
              <p:cNvSpPr txBox="1"/>
              <p:nvPr/>
            </p:nvSpPr>
            <p:spPr>
              <a:xfrm>
                <a:off x="2476591" y="3217835"/>
                <a:ext cx="526900" cy="321918"/>
              </a:xfrm>
              <a:prstGeom prst="rect">
                <a:avLst/>
              </a:prstGeom>
              <a:noFill/>
            </p:spPr>
            <p:txBody>
              <a:bodyPr wrap="square">
                <a:spAutoFit/>
              </a:bodyPr>
              <a:lstStyle/>
              <a:p>
                <a:r>
                  <a:rPr lang="en-US" altLang="ko-KR" sz="1300" dirty="0"/>
                  <a:t>high</a:t>
                </a:r>
                <a:endParaRPr lang="ko-KR" altLang="en-US" sz="1300" dirty="0"/>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1EA145B-1664-DCB3-D40E-E74491CD1805}"/>
                    </a:ext>
                  </a:extLst>
                </p:cNvPr>
                <p:cNvSpPr txBox="1"/>
                <p:nvPr/>
              </p:nvSpPr>
              <p:spPr>
                <a:xfrm>
                  <a:off x="4917787" y="6012754"/>
                  <a:ext cx="2237157" cy="288412"/>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0</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𝑧</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𝑋</m:t>
                            </m:r>
                          </m:e>
                        </m:d>
                        <m:r>
                          <a:rPr lang="ko-KR" altLang="en-US" i="1">
                            <a:latin typeface="Cambria Math" panose="02040503050406030204" pitchFamily="18" charset="0"/>
                          </a:rPr>
                          <m:t>∈</m:t>
                        </m:r>
                        <m:sSup>
                          <m:sSupPr>
                            <m:ctrlPr>
                              <a:rPr lang="pt-BR" altLang="ko-KR" i="1">
                                <a:latin typeface="Cambria Math" panose="02040503050406030204" pitchFamily="18" charset="0"/>
                              </a:rPr>
                            </m:ctrlPr>
                          </m:sSupPr>
                          <m:e>
                            <m:r>
                              <a:rPr lang="en-US" altLang="ko-KR" i="1">
                                <a:latin typeface="Cambria Math" panose="02040503050406030204" pitchFamily="18" charset="0"/>
                              </a:rPr>
                              <m:t>𝑅</m:t>
                            </m:r>
                          </m:e>
                          <m:sup>
                            <m:r>
                              <a:rPr lang="en-US" altLang="ko-KR" i="1">
                                <a:latin typeface="Cambria Math" panose="02040503050406030204" pitchFamily="18" charset="0"/>
                              </a:rPr>
                              <m:t>𝐻</m:t>
                            </m:r>
                            <m:r>
                              <m:rPr>
                                <m:nor/>
                              </m:rPr>
                              <a:rPr lang="en-US" altLang="ko-KR"/>
                              <m:t>×</m:t>
                            </m:r>
                            <m:r>
                              <a:rPr lang="en-US" altLang="ko-KR" i="1">
                                <a:latin typeface="Cambria Math" panose="02040503050406030204" pitchFamily="18" charset="0"/>
                              </a:rPr>
                              <m:t>𝑊</m:t>
                            </m:r>
                            <m:r>
                              <m:rPr>
                                <m:nor/>
                              </m:rPr>
                              <a:rPr lang="en-US" altLang="ko-KR"/>
                              <m:t>×</m:t>
                            </m:r>
                            <m:r>
                              <a:rPr lang="en-US" altLang="ko-KR" i="1">
                                <a:latin typeface="Cambria Math" panose="02040503050406030204" pitchFamily="18" charset="0"/>
                              </a:rPr>
                              <m:t>𝐶</m:t>
                            </m:r>
                          </m:sup>
                        </m:sSup>
                      </m:oMath>
                    </m:oMathPara>
                  </a14:m>
                  <a:endParaRPr lang="ko-KR" altLang="en-US" dirty="0"/>
                </a:p>
              </p:txBody>
            </p:sp>
          </mc:Choice>
          <mc:Fallback xmlns="">
            <p:sp>
              <p:nvSpPr>
                <p:cNvPr id="43" name="TextBox 42">
                  <a:extLst>
                    <a:ext uri="{FF2B5EF4-FFF2-40B4-BE49-F238E27FC236}">
                      <a16:creationId xmlns:a16="http://schemas.microsoft.com/office/drawing/2014/main" id="{71EA145B-1664-DCB3-D40E-E74491CD1805}"/>
                    </a:ext>
                  </a:extLst>
                </p:cNvPr>
                <p:cNvSpPr txBox="1">
                  <a:spLocks noRot="1" noChangeAspect="1" noMove="1" noResize="1" noEditPoints="1" noAdjustHandles="1" noChangeArrowheads="1" noChangeShapeType="1" noTextEdit="1"/>
                </p:cNvSpPr>
                <p:nvPr/>
              </p:nvSpPr>
              <p:spPr>
                <a:xfrm>
                  <a:off x="4917787" y="6012754"/>
                  <a:ext cx="2237157" cy="288412"/>
                </a:xfrm>
                <a:prstGeom prst="rect">
                  <a:avLst/>
                </a:prstGeom>
                <a:blipFill>
                  <a:blip r:embed="rId16"/>
                  <a:stretch>
                    <a:fillRect l="-3542" t="-4167" r="-1635" b="-31250"/>
                  </a:stretch>
                </a:blipFill>
              </p:spPr>
              <p:txBody>
                <a:bodyPr/>
                <a:lstStyle/>
                <a:p>
                  <a:r>
                    <a:rPr lang="en-US">
                      <a:noFill/>
                    </a:rPr>
                    <a:t> </a:t>
                  </a:r>
                </a:p>
              </p:txBody>
            </p:sp>
          </mc:Fallback>
        </mc:AlternateContent>
      </p:grpSp>
    </p:spTree>
    <p:extLst>
      <p:ext uri="{BB962C8B-B14F-4D97-AF65-F5344CB8AC3E}">
        <p14:creationId xmlns:p14="http://schemas.microsoft.com/office/powerpoint/2010/main" val="39920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690688"/>
                <a:ext cx="10515600" cy="4486275"/>
              </a:xfrm>
            </p:spPr>
            <p:txBody>
              <a:bodyPr>
                <a:normAutofit/>
              </a:bodyPr>
              <a:lstStyle/>
              <a:p>
                <a:pPr marL="457200" indent="-457200">
                  <a:buFont typeface="+mj-lt"/>
                  <a:buAutoNum type="arabicPeriod" startAt="2"/>
                </a:pPr>
                <a:r>
                  <a:rPr kumimoji="1" lang="en-US" altLang="en-US" sz="2400" dirty="0"/>
                  <a:t>Gated Aggregation</a:t>
                </a:r>
                <a:endParaRPr lang="en-US" sz="2400" dirty="0"/>
              </a:p>
              <a:p>
                <a:pPr lvl="1"/>
                <a:r>
                  <a:rPr lang="en-US" sz="2000" dirty="0"/>
                  <a:t>A gating mechanism to </a:t>
                </a:r>
                <a:r>
                  <a:rPr lang="en-US" sz="2000" b="1" dirty="0"/>
                  <a:t>control how much to aggregate from different levels for each query</a:t>
                </a:r>
                <a:r>
                  <a:rPr lang="en-US" sz="2000" dirty="0"/>
                  <a:t>. </a:t>
                </a:r>
              </a:p>
              <a:p>
                <a:pPr lvl="1"/>
                <a:r>
                  <a:rPr lang="en-US" sz="2000" dirty="0"/>
                  <a:t>A </a:t>
                </a:r>
                <a:r>
                  <a:rPr lang="en-US" sz="2000" b="1" dirty="0"/>
                  <a:t>linear</a:t>
                </a:r>
                <a:r>
                  <a:rPr lang="en-US" sz="2000" dirty="0"/>
                  <a:t> </a:t>
                </a:r>
                <a:r>
                  <a:rPr lang="en-US" sz="2000" b="1" dirty="0"/>
                  <a:t>layer</a:t>
                </a:r>
                <a:r>
                  <a:rPr lang="en-US" sz="2000" dirty="0"/>
                  <a:t> is used to obtain a </a:t>
                </a:r>
                <a:r>
                  <a:rPr lang="en-US" sz="2000" b="1" dirty="0"/>
                  <a:t>spatial- and level-aware gating weights </a:t>
                </a:r>
                <a14:m>
                  <m:oMath xmlns:m="http://schemas.openxmlformats.org/officeDocument/2006/math">
                    <m:sSup>
                      <m:sSupPr>
                        <m:ctrlPr>
                          <a:rPr lang="pt-BR" altLang="ko-KR" sz="2000" b="1" i="1" smtClean="0">
                            <a:latin typeface="Cambria Math" panose="02040503050406030204" pitchFamily="18" charset="0"/>
                          </a:rPr>
                        </m:ctrlPr>
                      </m:sSupPr>
                      <m:e>
                        <m:r>
                          <a:rPr lang="en-US" altLang="ko-KR" sz="2000" b="1" i="1">
                            <a:latin typeface="Cambria Math" panose="02040503050406030204" pitchFamily="18" charset="0"/>
                          </a:rPr>
                          <m:t>𝑮</m:t>
                        </m:r>
                      </m:e>
                      <m:sup>
                        <m:r>
                          <a:rPr lang="en-US" altLang="ko-KR" sz="2000" i="1">
                            <a:latin typeface="Cambria Math" panose="02040503050406030204" pitchFamily="18" charset="0"/>
                            <a:ea typeface="Cambria Math" panose="02040503050406030204" pitchFamily="18" charset="0"/>
                          </a:rPr>
                          <m:t>ℓ</m:t>
                        </m:r>
                      </m:sup>
                    </m:sSup>
                  </m:oMath>
                </a14:m>
                <a:r>
                  <a:rPr lang="en-US" altLang="ko-KR" sz="2000" b="1" dirty="0"/>
                  <a:t>.</a:t>
                </a:r>
              </a:p>
              <a:p>
                <a:pPr lvl="1"/>
                <a:r>
                  <a:rPr lang="en-US" sz="2000" dirty="0"/>
                  <a:t>A </a:t>
                </a:r>
                <a:r>
                  <a:rPr lang="en-US" sz="2000" b="1" dirty="0"/>
                  <a:t>weighted sum </a:t>
                </a:r>
                <a:r>
                  <a:rPr lang="en-US" sz="2000" dirty="0"/>
                  <a:t>is performed through an element-wise multiplication to obtain a </a:t>
                </a:r>
                <a:r>
                  <a:rPr lang="en-US" sz="2000" b="1" dirty="0"/>
                  <a:t>single feature map</a:t>
                </a:r>
                <a:r>
                  <a:rPr lang="en-US" sz="2000" dirty="0"/>
                  <a:t> </a:t>
                </a:r>
                <a14:m>
                  <m:oMath xmlns:m="http://schemas.openxmlformats.org/officeDocument/2006/math">
                    <m:sSup>
                      <m:sSupPr>
                        <m:ctrlPr>
                          <a:rPr lang="pt-BR" altLang="ko-KR" sz="2000" b="1" i="1">
                            <a:latin typeface="Cambria Math" panose="02040503050406030204" pitchFamily="18" charset="0"/>
                          </a:rPr>
                        </m:ctrlPr>
                      </m:sSupPr>
                      <m:e>
                        <m:r>
                          <a:rPr lang="en-US" altLang="ko-KR" sz="2000" b="1" i="1">
                            <a:latin typeface="Cambria Math" panose="02040503050406030204" pitchFamily="18" charset="0"/>
                          </a:rPr>
                          <m:t>𝒁</m:t>
                        </m:r>
                      </m:e>
                      <m:sup>
                        <m:r>
                          <a:rPr lang="en-US" altLang="ko-KR" sz="2000" b="1" i="1">
                            <a:latin typeface="Cambria Math" panose="02040503050406030204" pitchFamily="18" charset="0"/>
                          </a:rPr>
                          <m:t>𝒐𝒖𝒕</m:t>
                        </m:r>
                      </m:sup>
                    </m:sSup>
                  </m:oMath>
                </a14:m>
                <a:r>
                  <a:rPr lang="en-US" sz="2000" dirty="0"/>
                  <a:t>.</a:t>
                </a:r>
              </a:p>
            </p:txBody>
          </p:sp>
        </mc:Choice>
        <mc:Fallback xmlns="">
          <p:sp>
            <p:nvSpPr>
              <p:cNvPr id="3" name="Content Placeholder 2">
                <a:extLst>
                  <a:ext uri="{FF2B5EF4-FFF2-40B4-BE49-F238E27FC236}">
                    <a16:creationId xmlns:a16="http://schemas.microsoft.com/office/drawing/2014/main" id="{BBB036FF-935D-57A7-2CDC-E47E49AC485E}"/>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928" t="-2038" r="-2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11</a:t>
            </a:fld>
            <a:endParaRPr lang="en-US"/>
          </a:p>
        </p:txBody>
      </p:sp>
      <p:grpSp>
        <p:nvGrpSpPr>
          <p:cNvPr id="191" name="Group 190">
            <a:extLst>
              <a:ext uri="{FF2B5EF4-FFF2-40B4-BE49-F238E27FC236}">
                <a16:creationId xmlns:a16="http://schemas.microsoft.com/office/drawing/2014/main" id="{DBE7F4DF-98D8-1976-D4E0-A040A8D7555E}"/>
              </a:ext>
            </a:extLst>
          </p:cNvPr>
          <p:cNvGrpSpPr/>
          <p:nvPr/>
        </p:nvGrpSpPr>
        <p:grpSpPr>
          <a:xfrm>
            <a:off x="1094566" y="3352975"/>
            <a:ext cx="10259234" cy="3425650"/>
            <a:chOff x="934281" y="2662933"/>
            <a:chExt cx="10259234" cy="3425650"/>
          </a:xfrm>
        </p:grpSpPr>
        <p:pic>
          <p:nvPicPr>
            <p:cNvPr id="192" name="그림 35">
              <a:extLst>
                <a:ext uri="{FF2B5EF4-FFF2-40B4-BE49-F238E27FC236}">
                  <a16:creationId xmlns:a16="http://schemas.microsoft.com/office/drawing/2014/main" id="{69BE5292-87C8-2A1F-1AE0-2335669E4894}"/>
                </a:ext>
              </a:extLst>
            </p:cNvPr>
            <p:cNvPicPr>
              <a:picLocks noChangeAspect="1"/>
            </p:cNvPicPr>
            <p:nvPr/>
          </p:nvPicPr>
          <p:blipFill>
            <a:blip r:embed="rId4"/>
            <a:stretch>
              <a:fillRect/>
            </a:stretch>
          </p:blipFill>
          <p:spPr>
            <a:xfrm>
              <a:off x="934281" y="3824872"/>
              <a:ext cx="1114084" cy="1029040"/>
            </a:xfrm>
            <a:prstGeom prst="rect">
              <a:avLst/>
            </a:prstGeom>
          </p:spPr>
        </p:pic>
        <p:pic>
          <p:nvPicPr>
            <p:cNvPr id="193" name="그림 36">
              <a:extLst>
                <a:ext uri="{FF2B5EF4-FFF2-40B4-BE49-F238E27FC236}">
                  <a16:creationId xmlns:a16="http://schemas.microsoft.com/office/drawing/2014/main" id="{DF066F52-CD99-678E-0B07-E39863E0558C}"/>
                </a:ext>
              </a:extLst>
            </p:cNvPr>
            <p:cNvPicPr>
              <a:picLocks noChangeAspect="1"/>
            </p:cNvPicPr>
            <p:nvPr/>
          </p:nvPicPr>
          <p:blipFill rotWithShape="1">
            <a:blip r:embed="rId5"/>
            <a:srcRect r="64628" b="84445"/>
            <a:stretch/>
          </p:blipFill>
          <p:spPr>
            <a:xfrm>
              <a:off x="2929896" y="2804509"/>
              <a:ext cx="1030077" cy="436655"/>
            </a:xfrm>
            <a:prstGeom prst="rect">
              <a:avLst/>
            </a:prstGeom>
          </p:spPr>
        </p:pic>
        <p:cxnSp>
          <p:nvCxnSpPr>
            <p:cNvPr id="194" name="직선 화살표 연결선 37">
              <a:extLst>
                <a:ext uri="{FF2B5EF4-FFF2-40B4-BE49-F238E27FC236}">
                  <a16:creationId xmlns:a16="http://schemas.microsoft.com/office/drawing/2014/main" id="{7C100476-4034-AE5F-4BBD-93BCC9DFB02C}"/>
                </a:ext>
              </a:extLst>
            </p:cNvPr>
            <p:cNvCxnSpPr>
              <a:cxnSpLocks/>
            </p:cNvCxnSpPr>
            <p:nvPr/>
          </p:nvCxnSpPr>
          <p:spPr>
            <a:xfrm>
              <a:off x="2012101" y="4842272"/>
              <a:ext cx="801644" cy="797759"/>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5" name="직선 화살표 연결선 38">
              <a:extLst>
                <a:ext uri="{FF2B5EF4-FFF2-40B4-BE49-F238E27FC236}">
                  <a16:creationId xmlns:a16="http://schemas.microsoft.com/office/drawing/2014/main" id="{1AA0171A-712D-4871-C55D-C32066E1F6ED}"/>
                </a:ext>
              </a:extLst>
            </p:cNvPr>
            <p:cNvCxnSpPr>
              <a:cxnSpLocks/>
            </p:cNvCxnSpPr>
            <p:nvPr/>
          </p:nvCxnSpPr>
          <p:spPr>
            <a:xfrm flipV="1">
              <a:off x="1971759" y="2938220"/>
              <a:ext cx="853375" cy="925297"/>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6" name="사각형: 둥근 모서리 39">
              <a:extLst>
                <a:ext uri="{FF2B5EF4-FFF2-40B4-BE49-F238E27FC236}">
                  <a16:creationId xmlns:a16="http://schemas.microsoft.com/office/drawing/2014/main" id="{FFBBB3BD-7791-A9C9-EE2C-33F6D3434068}"/>
                </a:ext>
              </a:extLst>
            </p:cNvPr>
            <p:cNvSpPr/>
            <p:nvPr/>
          </p:nvSpPr>
          <p:spPr>
            <a:xfrm>
              <a:off x="934281" y="3824872"/>
              <a:ext cx="1114084" cy="1022502"/>
            </a:xfrm>
            <a:prstGeom prst="roundRect">
              <a:avLst/>
            </a:prstGeom>
            <a:noFill/>
            <a:ln w="28575">
              <a:solidFill>
                <a:srgbClr val="FFCE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7" name="그림 41">
              <a:extLst>
                <a:ext uri="{FF2B5EF4-FFF2-40B4-BE49-F238E27FC236}">
                  <a16:creationId xmlns:a16="http://schemas.microsoft.com/office/drawing/2014/main" id="{3076BD59-4D83-2BE9-509F-5CA1A3404CA9}"/>
                </a:ext>
              </a:extLst>
            </p:cNvPr>
            <p:cNvPicPr>
              <a:picLocks noChangeAspect="1"/>
            </p:cNvPicPr>
            <p:nvPr/>
          </p:nvPicPr>
          <p:blipFill>
            <a:blip r:embed="rId6"/>
            <a:stretch>
              <a:fillRect/>
            </a:stretch>
          </p:blipFill>
          <p:spPr>
            <a:xfrm flipV="1">
              <a:off x="3579188" y="5444049"/>
              <a:ext cx="83024" cy="48301"/>
            </a:xfrm>
            <a:prstGeom prst="rect">
              <a:avLst/>
            </a:prstGeom>
          </p:spPr>
        </p:pic>
        <p:cxnSp>
          <p:nvCxnSpPr>
            <p:cNvPr id="198" name="직선 화살표 연결선 42">
              <a:extLst>
                <a:ext uri="{FF2B5EF4-FFF2-40B4-BE49-F238E27FC236}">
                  <a16:creationId xmlns:a16="http://schemas.microsoft.com/office/drawing/2014/main" id="{CAED7B2F-55A4-11E9-41DC-7D74A9E9454A}"/>
                </a:ext>
              </a:extLst>
            </p:cNvPr>
            <p:cNvCxnSpPr>
              <a:cxnSpLocks/>
            </p:cNvCxnSpPr>
            <p:nvPr/>
          </p:nvCxnSpPr>
          <p:spPr>
            <a:xfrm flipV="1">
              <a:off x="3420554" y="5451915"/>
              <a:ext cx="0" cy="308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정육면체 46">
              <a:extLst>
                <a:ext uri="{FF2B5EF4-FFF2-40B4-BE49-F238E27FC236}">
                  <a16:creationId xmlns:a16="http://schemas.microsoft.com/office/drawing/2014/main" id="{B2FEB428-5A4F-B78B-A889-78733A8BEAAE}"/>
                </a:ext>
              </a:extLst>
            </p:cNvPr>
            <p:cNvSpPr/>
            <p:nvPr/>
          </p:nvSpPr>
          <p:spPr>
            <a:xfrm>
              <a:off x="2995012" y="5727542"/>
              <a:ext cx="850812" cy="361041"/>
            </a:xfrm>
            <a:prstGeom prst="cube">
              <a:avLst>
                <a:gd name="adj" fmla="val 82162"/>
              </a:avLst>
            </a:prstGeom>
            <a:solidFill>
              <a:srgbClr val="B7B7B7"/>
            </a:solidFill>
            <a:ln w="3175">
              <a:solidFill>
                <a:srgbClr val="B7B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0" name="TextBox 199">
              <a:extLst>
                <a:ext uri="{FF2B5EF4-FFF2-40B4-BE49-F238E27FC236}">
                  <a16:creationId xmlns:a16="http://schemas.microsoft.com/office/drawing/2014/main" id="{953EF5C4-AB13-69A2-2380-00849536A3B5}"/>
                </a:ext>
              </a:extLst>
            </p:cNvPr>
            <p:cNvSpPr txBox="1"/>
            <p:nvPr/>
          </p:nvSpPr>
          <p:spPr>
            <a:xfrm>
              <a:off x="2953551" y="5534507"/>
              <a:ext cx="625637" cy="215444"/>
            </a:xfrm>
            <a:prstGeom prst="rect">
              <a:avLst/>
            </a:prstGeom>
            <a:noFill/>
          </p:spPr>
          <p:txBody>
            <a:bodyPr wrap="square" rtlCol="0">
              <a:spAutoFit/>
            </a:bodyPr>
            <a:lstStyle/>
            <a:p>
              <a:r>
                <a:rPr lang="en-US" altLang="ko-KR" sz="800"/>
                <a:t>Linear</a:t>
              </a:r>
              <a:endParaRPr lang="ko-KR" altLang="en-US" sz="800"/>
            </a:p>
          </p:txBody>
        </p:sp>
        <p:pic>
          <p:nvPicPr>
            <p:cNvPr id="201" name="그림 48">
              <a:extLst>
                <a:ext uri="{FF2B5EF4-FFF2-40B4-BE49-F238E27FC236}">
                  <a16:creationId xmlns:a16="http://schemas.microsoft.com/office/drawing/2014/main" id="{47F4D24B-682E-3DF1-B51D-980ED07910B0}"/>
                </a:ext>
              </a:extLst>
            </p:cNvPr>
            <p:cNvPicPr>
              <a:picLocks noChangeAspect="1"/>
            </p:cNvPicPr>
            <p:nvPr/>
          </p:nvPicPr>
          <p:blipFill>
            <a:blip r:embed="rId7"/>
            <a:stretch>
              <a:fillRect/>
            </a:stretch>
          </p:blipFill>
          <p:spPr>
            <a:xfrm>
              <a:off x="2992101" y="3255566"/>
              <a:ext cx="886618" cy="2199973"/>
            </a:xfrm>
            <a:prstGeom prst="rect">
              <a:avLst/>
            </a:prstGeom>
          </p:spPr>
        </p:pic>
        <p:sp>
          <p:nvSpPr>
            <p:cNvPr id="202" name="TextBox 201">
              <a:extLst>
                <a:ext uri="{FF2B5EF4-FFF2-40B4-BE49-F238E27FC236}">
                  <a16:creationId xmlns:a16="http://schemas.microsoft.com/office/drawing/2014/main" id="{5072C972-DAA0-1E45-85C1-B63F3CCC269F}"/>
                </a:ext>
              </a:extLst>
            </p:cNvPr>
            <p:cNvSpPr txBox="1"/>
            <p:nvPr/>
          </p:nvSpPr>
          <p:spPr>
            <a:xfrm>
              <a:off x="3152571" y="5764353"/>
              <a:ext cx="625637" cy="246221"/>
            </a:xfrm>
            <a:prstGeom prst="rect">
              <a:avLst/>
            </a:prstGeom>
            <a:noFill/>
          </p:spPr>
          <p:txBody>
            <a:bodyPr wrap="square" rtlCol="0">
              <a:spAutoFit/>
            </a:bodyPr>
            <a:lstStyle/>
            <a:p>
              <a:r>
                <a:rPr lang="en-US" altLang="ko-KR" sz="1000" b="1"/>
                <a:t>Input</a:t>
              </a:r>
              <a:endParaRPr lang="ko-KR" altLang="en-US" sz="1000" b="1"/>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814233F9-1AEA-BBC4-30D3-5DC600B5C1A3}"/>
                    </a:ext>
                  </a:extLst>
                </p:cNvPr>
                <p:cNvSpPr txBox="1"/>
                <p:nvPr/>
              </p:nvSpPr>
              <p:spPr>
                <a:xfrm>
                  <a:off x="3891565" y="4640337"/>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1</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i="1">
                                <a:latin typeface="Cambria Math" panose="02040503050406030204" pitchFamily="18" charset="0"/>
                              </a:rPr>
                              <m:t>1</m:t>
                            </m:r>
                          </m:sup>
                        </m:sSup>
                      </m:oMath>
                    </m:oMathPara>
                  </a14:m>
                  <a:endParaRPr lang="ko-KR" altLang="en-US" dirty="0"/>
                </a:p>
              </p:txBody>
            </p:sp>
          </mc:Choice>
          <mc:Fallback xmlns="">
            <p:sp>
              <p:nvSpPr>
                <p:cNvPr id="203" name="TextBox 202">
                  <a:extLst>
                    <a:ext uri="{FF2B5EF4-FFF2-40B4-BE49-F238E27FC236}">
                      <a16:creationId xmlns:a16="http://schemas.microsoft.com/office/drawing/2014/main" id="{814233F9-1AEA-BBC4-30D3-5DC600B5C1A3}"/>
                    </a:ext>
                  </a:extLst>
                </p:cNvPr>
                <p:cNvSpPr txBox="1">
                  <a:spLocks noRot="1" noChangeAspect="1" noMove="1" noResize="1" noEditPoints="1" noAdjustHandles="1" noChangeArrowheads="1" noChangeShapeType="1" noTextEdit="1"/>
                </p:cNvSpPr>
                <p:nvPr/>
              </p:nvSpPr>
              <p:spPr>
                <a:xfrm>
                  <a:off x="3891565" y="4640337"/>
                  <a:ext cx="1371600" cy="276999"/>
                </a:xfrm>
                <a:prstGeom prst="rect">
                  <a:avLst/>
                </a:prstGeom>
                <a:blipFill>
                  <a:blip r:embed="rId8"/>
                  <a:stretch>
                    <a:fillRect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9BCF03B-9CF2-2A6C-609D-D4F8D9434010}"/>
                    </a:ext>
                  </a:extLst>
                </p:cNvPr>
                <p:cNvSpPr txBox="1"/>
                <p:nvPr/>
              </p:nvSpPr>
              <p:spPr>
                <a:xfrm>
                  <a:off x="3894442" y="4163349"/>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204" name="TextBox 203">
                  <a:extLst>
                    <a:ext uri="{FF2B5EF4-FFF2-40B4-BE49-F238E27FC236}">
                      <a16:creationId xmlns:a16="http://schemas.microsoft.com/office/drawing/2014/main" id="{A9BCF03B-9CF2-2A6C-609D-D4F8D9434010}"/>
                    </a:ext>
                  </a:extLst>
                </p:cNvPr>
                <p:cNvSpPr txBox="1">
                  <a:spLocks noRot="1" noChangeAspect="1" noMove="1" noResize="1" noEditPoints="1" noAdjustHandles="1" noChangeArrowheads="1" noChangeShapeType="1" noTextEdit="1"/>
                </p:cNvSpPr>
                <p:nvPr/>
              </p:nvSpPr>
              <p:spPr>
                <a:xfrm>
                  <a:off x="3894442" y="4163349"/>
                  <a:ext cx="1371600" cy="276999"/>
                </a:xfrm>
                <a:prstGeom prst="rect">
                  <a:avLst/>
                </a:prstGeom>
                <a:blipFill>
                  <a:blip r:embed="rId9"/>
                  <a:stretch>
                    <a:fillRect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3E320E92-E236-87ED-75A6-2D99C1F34163}"/>
                    </a:ext>
                  </a:extLst>
                </p:cNvPr>
                <p:cNvSpPr txBox="1"/>
                <p:nvPr/>
              </p:nvSpPr>
              <p:spPr>
                <a:xfrm>
                  <a:off x="3894442" y="3673414"/>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𝐿</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𝐿</m:t>
                            </m:r>
                          </m:sup>
                        </m:sSup>
                      </m:oMath>
                    </m:oMathPara>
                  </a14:m>
                  <a:endParaRPr lang="ko-KR" altLang="en-US" dirty="0"/>
                </a:p>
              </p:txBody>
            </p:sp>
          </mc:Choice>
          <mc:Fallback xmlns="">
            <p:sp>
              <p:nvSpPr>
                <p:cNvPr id="205" name="TextBox 204">
                  <a:extLst>
                    <a:ext uri="{FF2B5EF4-FFF2-40B4-BE49-F238E27FC236}">
                      <a16:creationId xmlns:a16="http://schemas.microsoft.com/office/drawing/2014/main" id="{3E320E92-E236-87ED-75A6-2D99C1F34163}"/>
                    </a:ext>
                  </a:extLst>
                </p:cNvPr>
                <p:cNvSpPr txBox="1">
                  <a:spLocks noRot="1" noChangeAspect="1" noMove="1" noResize="1" noEditPoints="1" noAdjustHandles="1" noChangeArrowheads="1" noChangeShapeType="1" noTextEdit="1"/>
                </p:cNvSpPr>
                <p:nvPr/>
              </p:nvSpPr>
              <p:spPr>
                <a:xfrm>
                  <a:off x="3894442" y="3673414"/>
                  <a:ext cx="1371600" cy="276999"/>
                </a:xfrm>
                <a:prstGeom prst="rect">
                  <a:avLst/>
                </a:prstGeom>
                <a:blipFill>
                  <a:blip r:embed="rId10"/>
                  <a:stretch>
                    <a:fillRect t="-4444" b="-24444"/>
                  </a:stretch>
                </a:blipFill>
              </p:spPr>
              <p:txBody>
                <a:bodyPr/>
                <a:lstStyle/>
                <a:p>
                  <a:r>
                    <a:rPr lang="en-US">
                      <a:noFill/>
                    </a:rPr>
                    <a:t> </a:t>
                  </a:r>
                </a:p>
              </p:txBody>
            </p:sp>
          </mc:Fallback>
        </mc:AlternateContent>
        <p:pic>
          <p:nvPicPr>
            <p:cNvPr id="206" name="그림 1">
              <a:extLst>
                <a:ext uri="{FF2B5EF4-FFF2-40B4-BE49-F238E27FC236}">
                  <a16:creationId xmlns:a16="http://schemas.microsoft.com/office/drawing/2014/main" id="{FE9B6248-34F5-6E3C-DA63-F30BFEF05320}"/>
                </a:ext>
              </a:extLst>
            </p:cNvPr>
            <p:cNvPicPr>
              <a:picLocks noChangeAspect="1"/>
            </p:cNvPicPr>
            <p:nvPr/>
          </p:nvPicPr>
          <p:blipFill>
            <a:blip r:embed="rId11"/>
            <a:stretch>
              <a:fillRect/>
            </a:stretch>
          </p:blipFill>
          <p:spPr>
            <a:xfrm>
              <a:off x="3804778" y="3910458"/>
              <a:ext cx="128384" cy="184666"/>
            </a:xfrm>
            <a:prstGeom prst="rect">
              <a:avLst/>
            </a:prstGeom>
          </p:spPr>
        </p:pic>
        <p:grpSp>
          <p:nvGrpSpPr>
            <p:cNvPr id="207" name="그룹 9">
              <a:extLst>
                <a:ext uri="{FF2B5EF4-FFF2-40B4-BE49-F238E27FC236}">
                  <a16:creationId xmlns:a16="http://schemas.microsoft.com/office/drawing/2014/main" id="{07C81066-4341-D214-CDBA-600E932F9D18}"/>
                </a:ext>
              </a:extLst>
            </p:cNvPr>
            <p:cNvGrpSpPr/>
            <p:nvPr/>
          </p:nvGrpSpPr>
          <p:grpSpPr>
            <a:xfrm>
              <a:off x="5149651" y="4563626"/>
              <a:ext cx="890588" cy="346084"/>
              <a:chOff x="2378869" y="3762376"/>
              <a:chExt cx="890588" cy="346084"/>
            </a:xfrm>
          </p:grpSpPr>
          <p:sp>
            <p:nvSpPr>
              <p:cNvPr id="238" name="정육면체 10">
                <a:extLst>
                  <a:ext uri="{FF2B5EF4-FFF2-40B4-BE49-F238E27FC236}">
                    <a16:creationId xmlns:a16="http://schemas.microsoft.com/office/drawing/2014/main" id="{91E0615B-F248-1B29-4BF5-AC9EBC0FD733}"/>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TextBox 238">
                <a:extLst>
                  <a:ext uri="{FF2B5EF4-FFF2-40B4-BE49-F238E27FC236}">
                    <a16:creationId xmlns:a16="http://schemas.microsoft.com/office/drawing/2014/main" id="{450CE774-50C7-98F7-E304-488F161E288E}"/>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nvGrpSpPr>
            <p:cNvPr id="208" name="그룹 13">
              <a:extLst>
                <a:ext uri="{FF2B5EF4-FFF2-40B4-BE49-F238E27FC236}">
                  <a16:creationId xmlns:a16="http://schemas.microsoft.com/office/drawing/2014/main" id="{A5C81821-CF9F-0629-E237-5BB9ECB3EB05}"/>
                </a:ext>
              </a:extLst>
            </p:cNvPr>
            <p:cNvGrpSpPr/>
            <p:nvPr/>
          </p:nvGrpSpPr>
          <p:grpSpPr>
            <a:xfrm>
              <a:off x="5149651" y="4088954"/>
              <a:ext cx="890588" cy="346084"/>
              <a:chOff x="2378869" y="3762376"/>
              <a:chExt cx="890588" cy="346084"/>
            </a:xfrm>
          </p:grpSpPr>
          <p:sp>
            <p:nvSpPr>
              <p:cNvPr id="236" name="정육면체 14">
                <a:extLst>
                  <a:ext uri="{FF2B5EF4-FFF2-40B4-BE49-F238E27FC236}">
                    <a16:creationId xmlns:a16="http://schemas.microsoft.com/office/drawing/2014/main" id="{1FFF0369-20E9-CD76-6862-DD26E91C2A6B}"/>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TextBox 236">
                <a:extLst>
                  <a:ext uri="{FF2B5EF4-FFF2-40B4-BE49-F238E27FC236}">
                    <a16:creationId xmlns:a16="http://schemas.microsoft.com/office/drawing/2014/main" id="{B08F79D5-25BC-104D-9265-8A2D33EE5B78}"/>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nvGrpSpPr>
            <p:cNvPr id="209" name="그룹 16">
              <a:extLst>
                <a:ext uri="{FF2B5EF4-FFF2-40B4-BE49-F238E27FC236}">
                  <a16:creationId xmlns:a16="http://schemas.microsoft.com/office/drawing/2014/main" id="{F2F0C10F-05B3-AECF-CE07-CD4557D401E8}"/>
                </a:ext>
              </a:extLst>
            </p:cNvPr>
            <p:cNvGrpSpPr/>
            <p:nvPr/>
          </p:nvGrpSpPr>
          <p:grpSpPr>
            <a:xfrm>
              <a:off x="5149651" y="3614283"/>
              <a:ext cx="890588" cy="346084"/>
              <a:chOff x="2378869" y="3762376"/>
              <a:chExt cx="890588" cy="346084"/>
            </a:xfrm>
          </p:grpSpPr>
          <p:sp>
            <p:nvSpPr>
              <p:cNvPr id="234" name="정육면체 17">
                <a:extLst>
                  <a:ext uri="{FF2B5EF4-FFF2-40B4-BE49-F238E27FC236}">
                    <a16:creationId xmlns:a16="http://schemas.microsoft.com/office/drawing/2014/main" id="{B0B6476D-5309-11A1-7033-EBBDBEE80419}"/>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TextBox 234">
                <a:extLst>
                  <a:ext uri="{FF2B5EF4-FFF2-40B4-BE49-F238E27FC236}">
                    <a16:creationId xmlns:a16="http://schemas.microsoft.com/office/drawing/2014/main" id="{24FC4A34-3B7C-D627-686B-29027ADFD751}"/>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cxnSp>
          <p:nvCxnSpPr>
            <p:cNvPr id="210" name="연결선: 꺾임 19">
              <a:extLst>
                <a:ext uri="{FF2B5EF4-FFF2-40B4-BE49-F238E27FC236}">
                  <a16:creationId xmlns:a16="http://schemas.microsoft.com/office/drawing/2014/main" id="{1E5EDA69-9941-1B44-7EDE-F97E97C0C7CC}"/>
                </a:ext>
              </a:extLst>
            </p:cNvPr>
            <p:cNvCxnSpPr>
              <a:cxnSpLocks/>
              <a:stCxn id="203" idx="0"/>
              <a:endCxn id="211" idx="2"/>
            </p:cNvCxnSpPr>
            <p:nvPr/>
          </p:nvCxnSpPr>
          <p:spPr>
            <a:xfrm rot="5400000" flipH="1" flipV="1">
              <a:off x="4958838" y="2873126"/>
              <a:ext cx="1385738" cy="2148685"/>
            </a:xfrm>
            <a:prstGeom prst="bentConnector3">
              <a:avLst>
                <a:gd name="adj1" fmla="val 910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1FE0BF0-66ED-5751-D8F1-050A2D5A457E}"/>
                    </a:ext>
                  </a:extLst>
                </p:cNvPr>
                <p:cNvSpPr txBox="1"/>
                <p:nvPr/>
              </p:nvSpPr>
              <p:spPr>
                <a:xfrm>
                  <a:off x="6458149" y="2931434"/>
                  <a:ext cx="535801"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pt-BR" altLang="ko-KR" sz="1500" i="1" smtClean="0">
                                <a:latin typeface="Cambria Math" panose="02040503050406030204" pitchFamily="18" charset="0"/>
                              </a:rPr>
                            </m:ctrlPr>
                          </m:sSupPr>
                          <m:e>
                            <m:r>
                              <a:rPr lang="en-US" altLang="ko-KR" sz="1500" b="1" i="1" smtClean="0">
                                <a:latin typeface="Cambria Math" panose="02040503050406030204" pitchFamily="18" charset="0"/>
                              </a:rPr>
                              <m:t>𝒁</m:t>
                            </m:r>
                          </m:e>
                          <m:sup>
                            <m:r>
                              <a:rPr lang="en-US" altLang="ko-KR" sz="1500" b="0" i="1" smtClean="0">
                                <a:latin typeface="Cambria Math" panose="02040503050406030204" pitchFamily="18" charset="0"/>
                              </a:rPr>
                              <m:t>𝑜𝑢𝑡</m:t>
                            </m:r>
                          </m:sup>
                        </m:sSup>
                      </m:oMath>
                    </m:oMathPara>
                  </a14:m>
                  <a:endParaRPr lang="ko-KR" altLang="en-US" sz="1500" dirty="0"/>
                </a:p>
              </p:txBody>
            </p:sp>
          </mc:Choice>
          <mc:Fallback xmlns="">
            <p:sp>
              <p:nvSpPr>
                <p:cNvPr id="211" name="TextBox 210">
                  <a:extLst>
                    <a:ext uri="{FF2B5EF4-FFF2-40B4-BE49-F238E27FC236}">
                      <a16:creationId xmlns:a16="http://schemas.microsoft.com/office/drawing/2014/main" id="{41FE0BF0-66ED-5751-D8F1-050A2D5A457E}"/>
                    </a:ext>
                  </a:extLst>
                </p:cNvPr>
                <p:cNvSpPr txBox="1">
                  <a:spLocks noRot="1" noChangeAspect="1" noMove="1" noResize="1" noEditPoints="1" noAdjustHandles="1" noChangeArrowheads="1" noChangeShapeType="1" noTextEdit="1"/>
                </p:cNvSpPr>
                <p:nvPr/>
              </p:nvSpPr>
              <p:spPr>
                <a:xfrm>
                  <a:off x="6458149" y="2931434"/>
                  <a:ext cx="535801" cy="323165"/>
                </a:xfrm>
                <a:prstGeom prst="rect">
                  <a:avLst/>
                </a:prstGeom>
                <a:blipFill>
                  <a:blip r:embed="rId12"/>
                  <a:stretch>
                    <a:fillRect/>
                  </a:stretch>
                </a:blipFill>
              </p:spPr>
              <p:txBody>
                <a:bodyPr/>
                <a:lstStyle/>
                <a:p>
                  <a:r>
                    <a:rPr lang="en-US">
                      <a:noFill/>
                    </a:rPr>
                    <a:t> </a:t>
                  </a:r>
                </a:p>
              </p:txBody>
            </p:sp>
          </mc:Fallback>
        </mc:AlternateContent>
        <p:cxnSp>
          <p:nvCxnSpPr>
            <p:cNvPr id="212" name="연결선: 꺾임 21">
              <a:extLst>
                <a:ext uri="{FF2B5EF4-FFF2-40B4-BE49-F238E27FC236}">
                  <a16:creationId xmlns:a16="http://schemas.microsoft.com/office/drawing/2014/main" id="{67D41BEE-BB21-CD67-D290-8D1895C5E4BD}"/>
                </a:ext>
              </a:extLst>
            </p:cNvPr>
            <p:cNvCxnSpPr>
              <a:cxnSpLocks/>
              <a:stCxn id="204" idx="0"/>
              <a:endCxn id="211" idx="2"/>
            </p:cNvCxnSpPr>
            <p:nvPr/>
          </p:nvCxnSpPr>
          <p:spPr>
            <a:xfrm rot="5400000" flipH="1" flipV="1">
              <a:off x="5198771" y="2636070"/>
              <a:ext cx="908750" cy="2145808"/>
            </a:xfrm>
            <a:prstGeom prst="bentConnector3">
              <a:avLst>
                <a:gd name="adj1" fmla="val 154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F29FC1AD-8A95-5158-4931-81078C1C6643}"/>
                </a:ext>
              </a:extLst>
            </p:cNvPr>
            <p:cNvSpPr txBox="1"/>
            <p:nvPr/>
          </p:nvSpPr>
          <p:spPr>
            <a:xfrm>
              <a:off x="6694602" y="3871731"/>
              <a:ext cx="238758" cy="292388"/>
            </a:xfrm>
            <a:prstGeom prst="rect">
              <a:avLst/>
            </a:prstGeom>
            <a:noFill/>
          </p:spPr>
          <p:txBody>
            <a:bodyPr wrap="square" rtlCol="0">
              <a:spAutoFit/>
            </a:bodyPr>
            <a:lstStyle/>
            <a:p>
              <a:r>
                <a:rPr lang="en-US" altLang="ko-KR" sz="1300"/>
                <a:t>+</a:t>
              </a:r>
              <a:endParaRPr lang="ko-KR" altLang="en-US" sz="1300"/>
            </a:p>
          </p:txBody>
        </p:sp>
        <p:sp>
          <p:nvSpPr>
            <p:cNvPr id="214" name="TextBox 213">
              <a:extLst>
                <a:ext uri="{FF2B5EF4-FFF2-40B4-BE49-F238E27FC236}">
                  <a16:creationId xmlns:a16="http://schemas.microsoft.com/office/drawing/2014/main" id="{3ED200E1-2228-90A1-03FF-F148366A223D}"/>
                </a:ext>
              </a:extLst>
            </p:cNvPr>
            <p:cNvSpPr txBox="1"/>
            <p:nvPr/>
          </p:nvSpPr>
          <p:spPr>
            <a:xfrm>
              <a:off x="6694859" y="4355552"/>
              <a:ext cx="238758" cy="292388"/>
            </a:xfrm>
            <a:prstGeom prst="rect">
              <a:avLst/>
            </a:prstGeom>
            <a:noFill/>
          </p:spPr>
          <p:txBody>
            <a:bodyPr wrap="square" rtlCol="0">
              <a:spAutoFit/>
            </a:bodyPr>
            <a:lstStyle/>
            <a:p>
              <a:r>
                <a:rPr lang="en-US" altLang="ko-KR" sz="1300" dirty="0"/>
                <a:t>+</a:t>
              </a:r>
              <a:endParaRPr lang="ko-KR" altLang="en-US" sz="1300" dirty="0"/>
            </a:p>
          </p:txBody>
        </p:sp>
        <p:sp>
          <p:nvSpPr>
            <p:cNvPr id="215" name="TextBox 214">
              <a:extLst>
                <a:ext uri="{FF2B5EF4-FFF2-40B4-BE49-F238E27FC236}">
                  <a16:creationId xmlns:a16="http://schemas.microsoft.com/office/drawing/2014/main" id="{618B9177-A5A3-4BDF-BAD8-E603D7D53CF8}"/>
                </a:ext>
              </a:extLst>
            </p:cNvPr>
            <p:cNvSpPr txBox="1"/>
            <p:nvPr/>
          </p:nvSpPr>
          <p:spPr>
            <a:xfrm>
              <a:off x="6694602" y="3395513"/>
              <a:ext cx="238758" cy="292388"/>
            </a:xfrm>
            <a:prstGeom prst="rect">
              <a:avLst/>
            </a:prstGeom>
            <a:noFill/>
          </p:spPr>
          <p:txBody>
            <a:bodyPr wrap="square" rtlCol="0">
              <a:spAutoFit/>
            </a:bodyPr>
            <a:lstStyle/>
            <a:p>
              <a:r>
                <a:rPr lang="en-US" altLang="ko-KR" sz="1300" dirty="0"/>
                <a:t>+</a:t>
              </a:r>
              <a:endParaRPr lang="ko-KR" altLang="en-US" sz="1300" dirty="0"/>
            </a:p>
          </p:txBody>
        </p:sp>
        <p:cxnSp>
          <p:nvCxnSpPr>
            <p:cNvPr id="216" name="연결선: 꺾임 28">
              <a:extLst>
                <a:ext uri="{FF2B5EF4-FFF2-40B4-BE49-F238E27FC236}">
                  <a16:creationId xmlns:a16="http://schemas.microsoft.com/office/drawing/2014/main" id="{C982AA85-50D0-281A-CEE8-66776AD1DDBB}"/>
                </a:ext>
              </a:extLst>
            </p:cNvPr>
            <p:cNvCxnSpPr>
              <a:cxnSpLocks/>
              <a:stCxn id="205" idx="0"/>
              <a:endCxn id="211" idx="2"/>
            </p:cNvCxnSpPr>
            <p:nvPr/>
          </p:nvCxnSpPr>
          <p:spPr>
            <a:xfrm rot="5400000" flipH="1" flipV="1">
              <a:off x="5443739" y="2391103"/>
              <a:ext cx="418815" cy="2145808"/>
            </a:xfrm>
            <a:prstGeom prst="bentConnector3">
              <a:avLst>
                <a:gd name="adj1" fmla="val 2953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연결선: 꺾임 30">
              <a:extLst>
                <a:ext uri="{FF2B5EF4-FFF2-40B4-BE49-F238E27FC236}">
                  <a16:creationId xmlns:a16="http://schemas.microsoft.com/office/drawing/2014/main" id="{B6B1FC24-DB01-3CFC-5791-B7C90872329C}"/>
                </a:ext>
              </a:extLst>
            </p:cNvPr>
            <p:cNvCxnSpPr>
              <a:cxnSpLocks/>
              <a:stCxn id="228" idx="0"/>
              <a:endCxn id="211" idx="1"/>
            </p:cNvCxnSpPr>
            <p:nvPr/>
          </p:nvCxnSpPr>
          <p:spPr>
            <a:xfrm rot="5400000" flipH="1" flipV="1">
              <a:off x="5474490" y="2197223"/>
              <a:ext cx="87864" cy="18794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D4129BF2-F0E5-C8C0-229D-038DA824BCB6}"/>
                </a:ext>
              </a:extLst>
            </p:cNvPr>
            <p:cNvSpPr txBox="1"/>
            <p:nvPr/>
          </p:nvSpPr>
          <p:spPr>
            <a:xfrm>
              <a:off x="6282438" y="3069809"/>
              <a:ext cx="238758" cy="292388"/>
            </a:xfrm>
            <a:prstGeom prst="rect">
              <a:avLst/>
            </a:prstGeom>
            <a:noFill/>
          </p:spPr>
          <p:txBody>
            <a:bodyPr wrap="square" rtlCol="0">
              <a:spAutoFit/>
            </a:bodyPr>
            <a:lstStyle/>
            <a:p>
              <a:r>
                <a:rPr lang="en-US" altLang="ko-KR" sz="1300" dirty="0"/>
                <a:t>+</a:t>
              </a:r>
              <a:endParaRPr lang="ko-KR" altLang="en-US" sz="1300" dirty="0"/>
            </a:p>
          </p:txBody>
        </p:sp>
        <p:pic>
          <p:nvPicPr>
            <p:cNvPr id="219" name="그림 82">
              <a:extLst>
                <a:ext uri="{FF2B5EF4-FFF2-40B4-BE49-F238E27FC236}">
                  <a16:creationId xmlns:a16="http://schemas.microsoft.com/office/drawing/2014/main" id="{0D5AE760-1D49-F049-097B-9F55A442C9F2}"/>
                </a:ext>
              </a:extLst>
            </p:cNvPr>
            <p:cNvPicPr>
              <a:picLocks noChangeAspect="1"/>
            </p:cNvPicPr>
            <p:nvPr/>
          </p:nvPicPr>
          <p:blipFill>
            <a:blip r:embed="rId11"/>
            <a:stretch>
              <a:fillRect/>
            </a:stretch>
          </p:blipFill>
          <p:spPr>
            <a:xfrm>
              <a:off x="3814674" y="3412531"/>
              <a:ext cx="116617" cy="167740"/>
            </a:xfrm>
            <a:prstGeom prst="rect">
              <a:avLst/>
            </a:prstGeom>
          </p:spPr>
        </p:pic>
        <p:pic>
          <p:nvPicPr>
            <p:cNvPr id="220" name="그림 83">
              <a:extLst>
                <a:ext uri="{FF2B5EF4-FFF2-40B4-BE49-F238E27FC236}">
                  <a16:creationId xmlns:a16="http://schemas.microsoft.com/office/drawing/2014/main" id="{548C0382-7B12-624B-FE48-6436089C1109}"/>
                </a:ext>
              </a:extLst>
            </p:cNvPr>
            <p:cNvPicPr>
              <a:picLocks noChangeAspect="1"/>
            </p:cNvPicPr>
            <p:nvPr/>
          </p:nvPicPr>
          <p:blipFill>
            <a:blip r:embed="rId11"/>
            <a:stretch>
              <a:fillRect/>
            </a:stretch>
          </p:blipFill>
          <p:spPr>
            <a:xfrm>
              <a:off x="3820092" y="4408192"/>
              <a:ext cx="128384" cy="184666"/>
            </a:xfrm>
            <a:prstGeom prst="rect">
              <a:avLst/>
            </a:prstGeom>
          </p:spPr>
        </p:pic>
        <p:sp>
          <p:nvSpPr>
            <p:cNvPr id="221" name="TextBox 220">
              <a:extLst>
                <a:ext uri="{FF2B5EF4-FFF2-40B4-BE49-F238E27FC236}">
                  <a16:creationId xmlns:a16="http://schemas.microsoft.com/office/drawing/2014/main" id="{B6574A23-14C7-4C81-586B-75FF66827286}"/>
                </a:ext>
              </a:extLst>
            </p:cNvPr>
            <p:cNvSpPr txBox="1"/>
            <p:nvPr/>
          </p:nvSpPr>
          <p:spPr>
            <a:xfrm>
              <a:off x="4997859" y="2662933"/>
              <a:ext cx="1194171" cy="400110"/>
            </a:xfrm>
            <a:prstGeom prst="rect">
              <a:avLst/>
            </a:prstGeom>
            <a:noFill/>
          </p:spPr>
          <p:txBody>
            <a:bodyPr wrap="square" rtlCol="0">
              <a:spAutoFit/>
            </a:bodyPr>
            <a:lstStyle/>
            <a:p>
              <a:pPr algn="ctr"/>
              <a:r>
                <a:rPr lang="en-US" altLang="ko-KR" sz="1000">
                  <a:latin typeface="HGPSoeiKakugothicUB" panose="020B0400000000000000" pitchFamily="34" charset="-128"/>
                  <a:ea typeface="HGPSoeiKakugothicUB" panose="020B0400000000000000" pitchFamily="34" charset="-128"/>
                </a:rPr>
                <a:t>Gated Aggregation</a:t>
              </a:r>
              <a:endParaRPr lang="ko-KR" altLang="en-US" sz="1000">
                <a:latin typeface="HGPSoeiKakugothicUB" panose="020B0400000000000000" pitchFamily="34" charset="-128"/>
              </a:endParaRPr>
            </a:p>
          </p:txBody>
        </p:sp>
        <p:cxnSp>
          <p:nvCxnSpPr>
            <p:cNvPr id="222" name="연결선: 꺾임 91">
              <a:extLst>
                <a:ext uri="{FF2B5EF4-FFF2-40B4-BE49-F238E27FC236}">
                  <a16:creationId xmlns:a16="http://schemas.microsoft.com/office/drawing/2014/main" id="{E08BB8D2-1ACF-94A3-9DFD-E331EC943669}"/>
                </a:ext>
              </a:extLst>
            </p:cNvPr>
            <p:cNvCxnSpPr>
              <a:cxnSpLocks/>
            </p:cNvCxnSpPr>
            <p:nvPr/>
          </p:nvCxnSpPr>
          <p:spPr>
            <a:xfrm flipV="1">
              <a:off x="3420219" y="4888104"/>
              <a:ext cx="2133503" cy="72621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직선 연결선 98">
              <a:extLst>
                <a:ext uri="{FF2B5EF4-FFF2-40B4-BE49-F238E27FC236}">
                  <a16:creationId xmlns:a16="http://schemas.microsoft.com/office/drawing/2014/main" id="{8D38E3FB-CF0D-5626-3101-2C8F3E6C8DAB}"/>
                </a:ext>
              </a:extLst>
            </p:cNvPr>
            <p:cNvCxnSpPr>
              <a:cxnSpLocks/>
              <a:stCxn id="211" idx="3"/>
              <a:endCxn id="233" idx="1"/>
            </p:cNvCxnSpPr>
            <p:nvPr/>
          </p:nvCxnSpPr>
          <p:spPr>
            <a:xfrm>
              <a:off x="6993950" y="3093017"/>
              <a:ext cx="720594" cy="320110"/>
            </a:xfrm>
            <a:prstGeom prst="line">
              <a:avLst/>
            </a:prstGeom>
            <a:ln w="38100">
              <a:solidFill>
                <a:srgbClr val="B4D491"/>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02011BED-1EDA-D0EE-8118-13CFF7E4933A}"/>
                </a:ext>
              </a:extLst>
            </p:cNvPr>
            <p:cNvSpPr txBox="1"/>
            <p:nvPr/>
          </p:nvSpPr>
          <p:spPr>
            <a:xfrm>
              <a:off x="5594944" y="5145133"/>
              <a:ext cx="956520" cy="400110"/>
            </a:xfrm>
            <a:prstGeom prst="rect">
              <a:avLst/>
            </a:prstGeom>
            <a:noFill/>
          </p:spPr>
          <p:txBody>
            <a:bodyPr wrap="square" rtlCol="0">
              <a:spAutoFit/>
            </a:bodyPr>
            <a:lstStyle/>
            <a:p>
              <a:r>
                <a:rPr lang="en-US" altLang="ko-KR" sz="1000" dirty="0"/>
                <a:t>Light-weight linear</a:t>
              </a:r>
              <a:endParaRPr lang="ko-KR" altLang="en-US" sz="1000" dirty="0"/>
            </a:p>
          </p:txBody>
        </p:sp>
        <p:grpSp>
          <p:nvGrpSpPr>
            <p:cNvPr id="225" name="그룹 201">
              <a:extLst>
                <a:ext uri="{FF2B5EF4-FFF2-40B4-BE49-F238E27FC236}">
                  <a16:creationId xmlns:a16="http://schemas.microsoft.com/office/drawing/2014/main" id="{11CEE801-2CD6-3318-7A98-6347C4646C65}"/>
                </a:ext>
              </a:extLst>
            </p:cNvPr>
            <p:cNvGrpSpPr/>
            <p:nvPr/>
          </p:nvGrpSpPr>
          <p:grpSpPr>
            <a:xfrm>
              <a:off x="7714544" y="2809999"/>
              <a:ext cx="3478971" cy="1206256"/>
              <a:chOff x="7697825" y="2809999"/>
              <a:chExt cx="3478971" cy="1206256"/>
            </a:xfrm>
          </p:grpSpPr>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2EC6BF4B-078A-6555-7C8A-D98C77420282}"/>
                      </a:ext>
                    </a:extLst>
                  </p:cNvPr>
                  <p:cNvSpPr txBox="1"/>
                  <p:nvPr/>
                </p:nvSpPr>
                <p:spPr>
                  <a:xfrm>
                    <a:off x="7752811" y="2861263"/>
                    <a:ext cx="3127651" cy="109606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ko-KR" b="1" i="1" smtClean="0">
                              <a:latin typeface="Cambria Math" panose="02040503050406030204" pitchFamily="18" charset="0"/>
                            </a:rPr>
                            <m:t>𝑮</m:t>
                          </m:r>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𝑔</m:t>
                              </m:r>
                            </m:sub>
                          </m:sSub>
                          <m:d>
                            <m:dPr>
                              <m:ctrlPr>
                                <a:rPr lang="en-US" altLang="ko-KR" i="1" smtClean="0">
                                  <a:latin typeface="Cambria Math" panose="02040503050406030204" pitchFamily="18" charset="0"/>
                                </a:rPr>
                              </m:ctrlPr>
                            </m:dPr>
                            <m:e>
                              <m:r>
                                <a:rPr lang="en-US" altLang="ko-KR" b="1" i="1" smtClean="0">
                                  <a:latin typeface="Cambria Math" panose="02040503050406030204" pitchFamily="18" charset="0"/>
                                </a:rPr>
                                <m:t>𝑿</m:t>
                              </m:r>
                            </m:e>
                          </m:d>
                          <m:r>
                            <a:rPr lang="ko-KR" altLang="en-US" b="0" i="1">
                              <a:latin typeface="Cambria Math" panose="02040503050406030204" pitchFamily="18" charset="0"/>
                            </a:rPr>
                            <m:t>∈</m:t>
                          </m:r>
                          <m:sSup>
                            <m:sSupPr>
                              <m:ctrlPr>
                                <a:rPr lang="pt-BR" altLang="ko-KR" i="1">
                                  <a:latin typeface="Cambria Math" panose="02040503050406030204" pitchFamily="18" charset="0"/>
                                </a:rPr>
                              </m:ctrlPr>
                            </m:sSupPr>
                            <m:e>
                              <m:r>
                                <a:rPr lang="en-US" altLang="ko-KR" b="0" i="1">
                                  <a:latin typeface="Cambria Math" panose="02040503050406030204" pitchFamily="18" charset="0"/>
                                </a:rPr>
                                <m:t>𝑅</m:t>
                              </m:r>
                            </m:e>
                            <m:sup>
                              <m:r>
                                <a:rPr lang="en-US" altLang="ko-KR" b="0" i="1">
                                  <a:latin typeface="Cambria Math" panose="02040503050406030204" pitchFamily="18" charset="0"/>
                                </a:rPr>
                                <m:t>𝐻</m:t>
                              </m:r>
                              <m:r>
                                <m:rPr>
                                  <m:nor/>
                                </m:rPr>
                                <a:rPr lang="en-US" altLang="ko-KR"/>
                                <m:t>×</m:t>
                              </m:r>
                              <m:r>
                                <a:rPr lang="en-US" altLang="ko-KR" b="0" i="1">
                                  <a:latin typeface="Cambria Math" panose="02040503050406030204" pitchFamily="18" charset="0"/>
                                </a:rPr>
                                <m:t>𝑊</m:t>
                              </m:r>
                              <m:r>
                                <m:rPr>
                                  <m:nor/>
                                </m:rPr>
                                <a:rPr lang="en-US" altLang="ko-KR"/>
                                <m:t>×</m:t>
                              </m:r>
                              <m:r>
                                <a:rPr lang="en-US" altLang="ko-KR" b="0" i="1" smtClean="0">
                                  <a:latin typeface="Cambria Math" panose="02040503050406030204" pitchFamily="18" charset="0"/>
                                </a:rPr>
                                <m:t>(</m:t>
                              </m:r>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p>
                          </m:sSup>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𝑜𝑢𝑡</m:t>
                              </m:r>
                            </m:sup>
                          </m:sSup>
                          <m:r>
                            <a:rPr lang="en-US" altLang="ko-KR" b="0" i="1" smtClean="0">
                              <a:latin typeface="Cambria Math" panose="02040503050406030204" pitchFamily="18" charset="0"/>
                            </a:rPr>
                            <m:t>=</m:t>
                          </m:r>
                          <m:nary>
                            <m:naryPr>
                              <m:chr m:val="∑"/>
                              <m:ctrlPr>
                                <a:rPr lang="en-US" altLang="ko-KR" i="1" smtClean="0">
                                  <a:latin typeface="Cambria Math" panose="02040503050406030204" pitchFamily="18" charset="0"/>
                                </a:rPr>
                              </m:ctrlPr>
                            </m:naryPr>
                            <m:sub>
                              <m:r>
                                <a:rPr lang="en-US" altLang="ko-KR" b="0" i="1" smtClean="0">
                                  <a:latin typeface="Cambria Math" panose="02040503050406030204" pitchFamily="18" charset="0"/>
                                  <a:ea typeface="Cambria Math" panose="02040503050406030204" pitchFamily="18" charset="0"/>
                                </a:rPr>
                                <m:t>ℓ</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𝐿</m:t>
                              </m:r>
                              <m:r>
                                <a:rPr lang="en-US" altLang="ko-KR" b="0" i="1" smtClean="0">
                                  <a:latin typeface="Cambria Math" panose="02040503050406030204" pitchFamily="18" charset="0"/>
                                </a:rPr>
                                <m:t>+1</m:t>
                              </m:r>
                            </m:sup>
                            <m:e>
                              <m:sSup>
                                <m:sSupPr>
                                  <m:ctrlPr>
                                    <a:rPr lang="pt-BR" altLang="ko-KR" i="1">
                                      <a:latin typeface="Cambria Math" panose="02040503050406030204" pitchFamily="18" charset="0"/>
                                    </a:rPr>
                                  </m:ctrlPr>
                                </m:sSupPr>
                                <m:e>
                                  <m:r>
                                    <a:rPr lang="en-US" altLang="ko-KR" b="1" i="1" smtClean="0">
                                      <a:latin typeface="Cambria Math" panose="02040503050406030204" pitchFamily="18" charset="0"/>
                                    </a:rPr>
                                    <m:t>𝑮</m:t>
                                  </m:r>
                                </m:e>
                                <m:sup>
                                  <m:r>
                                    <a:rPr lang="en-US" altLang="ko-KR" i="1">
                                      <a:latin typeface="Cambria Math" panose="02040503050406030204" pitchFamily="18" charset="0"/>
                                      <a:ea typeface="Cambria Math" panose="02040503050406030204" pitchFamily="18" charset="0"/>
                                    </a:rPr>
                                    <m:t>ℓ</m:t>
                                  </m:r>
                                </m:sup>
                              </m:sSup>
                              <m:r>
                                <m:rPr>
                                  <m:nor/>
                                </m:rPr>
                                <a:rPr lang="ko-KR" altLang="en-US">
                                  <a:solidFill>
                                    <a:srgbClr val="37352F"/>
                                  </a:solidFill>
                                  <a:latin typeface="iawriter-mono"/>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i="1">
                                      <a:latin typeface="Cambria Math" panose="02040503050406030204" pitchFamily="18" charset="0"/>
                                      <a:ea typeface="Cambria Math" panose="02040503050406030204" pitchFamily="18" charset="0"/>
                                    </a:rPr>
                                    <m:t>ℓ</m:t>
                                  </m:r>
                                </m:sup>
                              </m:sSup>
                            </m:e>
                          </m:nary>
                          <m:r>
                            <a:rPr lang="ko-KR" altLang="en-US" b="0" i="1">
                              <a:latin typeface="Cambria Math" panose="02040503050406030204" pitchFamily="18" charset="0"/>
                            </a:rPr>
                            <m:t>∈</m:t>
                          </m:r>
                          <m:sSup>
                            <m:sSupPr>
                              <m:ctrlPr>
                                <a:rPr lang="pt-BR" altLang="ko-KR" i="1">
                                  <a:latin typeface="Cambria Math" panose="02040503050406030204" pitchFamily="18" charset="0"/>
                                </a:rPr>
                              </m:ctrlPr>
                            </m:sSupPr>
                            <m:e>
                              <m:r>
                                <a:rPr lang="en-US" altLang="ko-KR" b="0" i="1" smtClean="0">
                                  <a:latin typeface="Cambria Math" panose="02040503050406030204" pitchFamily="18" charset="0"/>
                                </a:rPr>
                                <m:t>𝑅</m:t>
                              </m:r>
                            </m:e>
                            <m:sup>
                              <m:r>
                                <a:rPr lang="en-US" altLang="ko-KR" b="0" i="1" smtClean="0">
                                  <a:latin typeface="Cambria Math" panose="02040503050406030204" pitchFamily="18" charset="0"/>
                                </a:rPr>
                                <m:t>𝐻</m:t>
                              </m:r>
                              <m:r>
                                <m:rPr>
                                  <m:nor/>
                                </m:rPr>
                                <a:rPr lang="en-US" altLang="ko-KR"/>
                                <m:t>×</m:t>
                              </m:r>
                              <m:r>
                                <a:rPr lang="en-US" altLang="ko-KR" b="0" i="1" smtClean="0">
                                  <a:latin typeface="Cambria Math" panose="02040503050406030204" pitchFamily="18" charset="0"/>
                                </a:rPr>
                                <m:t>𝑊</m:t>
                              </m:r>
                              <m:r>
                                <m:rPr>
                                  <m:nor/>
                                </m:rPr>
                                <a:rPr lang="en-US" altLang="ko-KR"/>
                                <m:t>×</m:t>
                              </m:r>
                              <m:r>
                                <a:rPr lang="en-US" altLang="ko-KR" b="0" i="1" smtClean="0">
                                  <a:latin typeface="Cambria Math" panose="02040503050406030204" pitchFamily="18" charset="0"/>
                                </a:rPr>
                                <m:t>𝐶</m:t>
                              </m:r>
                            </m:sup>
                          </m:sSup>
                        </m:oMath>
                      </m:oMathPara>
                    </a14:m>
                    <a:endParaRPr lang="ko-KR" altLang="en-US" dirty="0"/>
                  </a:p>
                </p:txBody>
              </p:sp>
            </mc:Choice>
            <mc:Fallback xmlns="">
              <p:sp>
                <p:nvSpPr>
                  <p:cNvPr id="232" name="TextBox 231">
                    <a:extLst>
                      <a:ext uri="{FF2B5EF4-FFF2-40B4-BE49-F238E27FC236}">
                        <a16:creationId xmlns:a16="http://schemas.microsoft.com/office/drawing/2014/main" id="{2EC6BF4B-078A-6555-7C8A-D98C77420282}"/>
                      </a:ext>
                    </a:extLst>
                  </p:cNvPr>
                  <p:cNvSpPr txBox="1">
                    <a:spLocks noRot="1" noChangeAspect="1" noMove="1" noResize="1" noEditPoints="1" noAdjustHandles="1" noChangeArrowheads="1" noChangeShapeType="1" noTextEdit="1"/>
                  </p:cNvSpPr>
                  <p:nvPr/>
                </p:nvSpPr>
                <p:spPr>
                  <a:xfrm>
                    <a:off x="7752811" y="2861263"/>
                    <a:ext cx="3127651" cy="1096069"/>
                  </a:xfrm>
                  <a:prstGeom prst="rect">
                    <a:avLst/>
                  </a:prstGeom>
                  <a:blipFill>
                    <a:blip r:embed="rId13"/>
                    <a:stretch>
                      <a:fillRect l="-2729" t="-1117"/>
                    </a:stretch>
                  </a:blipFill>
                </p:spPr>
                <p:txBody>
                  <a:bodyPr/>
                  <a:lstStyle/>
                  <a:p>
                    <a:r>
                      <a:rPr lang="en-US">
                        <a:noFill/>
                      </a:rPr>
                      <a:t> </a:t>
                    </a:r>
                  </a:p>
                </p:txBody>
              </p:sp>
            </mc:Fallback>
          </mc:AlternateContent>
          <p:sp>
            <p:nvSpPr>
              <p:cNvPr id="233" name="사각형: 둥근 모서리 194">
                <a:extLst>
                  <a:ext uri="{FF2B5EF4-FFF2-40B4-BE49-F238E27FC236}">
                    <a16:creationId xmlns:a16="http://schemas.microsoft.com/office/drawing/2014/main" id="{8C4C981A-537D-0B72-7D76-24E29440B089}"/>
                  </a:ext>
                </a:extLst>
              </p:cNvPr>
              <p:cNvSpPr/>
              <p:nvPr/>
            </p:nvSpPr>
            <p:spPr>
              <a:xfrm>
                <a:off x="7697825" y="2809999"/>
                <a:ext cx="3478971" cy="1206256"/>
              </a:xfrm>
              <a:prstGeom prst="round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6" name="TextBox 225">
              <a:extLst>
                <a:ext uri="{FF2B5EF4-FFF2-40B4-BE49-F238E27FC236}">
                  <a16:creationId xmlns:a16="http://schemas.microsoft.com/office/drawing/2014/main" id="{01595030-708C-3EE4-A7C5-7837FF533CA1}"/>
                </a:ext>
              </a:extLst>
            </p:cNvPr>
            <p:cNvSpPr txBox="1"/>
            <p:nvPr/>
          </p:nvSpPr>
          <p:spPr>
            <a:xfrm>
              <a:off x="2386869" y="4963936"/>
              <a:ext cx="730113" cy="292388"/>
            </a:xfrm>
            <a:prstGeom prst="rect">
              <a:avLst/>
            </a:prstGeom>
            <a:noFill/>
          </p:spPr>
          <p:txBody>
            <a:bodyPr wrap="square">
              <a:spAutoFit/>
            </a:bodyPr>
            <a:lstStyle/>
            <a:p>
              <a:r>
                <a:rPr lang="en-US" altLang="ko-KR" sz="1300" dirty="0"/>
                <a:t>low </a:t>
              </a:r>
              <a:endParaRPr lang="ko-KR" altLang="en-US" sz="1300" dirty="0"/>
            </a:p>
          </p:txBody>
        </p:sp>
        <p:sp>
          <p:nvSpPr>
            <p:cNvPr id="227" name="TextBox 226">
              <a:extLst>
                <a:ext uri="{FF2B5EF4-FFF2-40B4-BE49-F238E27FC236}">
                  <a16:creationId xmlns:a16="http://schemas.microsoft.com/office/drawing/2014/main" id="{2ACF7155-E25C-AE85-991C-48CE06DD5E5B}"/>
                </a:ext>
              </a:extLst>
            </p:cNvPr>
            <p:cNvSpPr txBox="1"/>
            <p:nvPr/>
          </p:nvSpPr>
          <p:spPr>
            <a:xfrm>
              <a:off x="2448404" y="3265863"/>
              <a:ext cx="730113" cy="292388"/>
            </a:xfrm>
            <a:prstGeom prst="rect">
              <a:avLst/>
            </a:prstGeom>
            <a:noFill/>
          </p:spPr>
          <p:txBody>
            <a:bodyPr wrap="square">
              <a:spAutoFit/>
            </a:bodyPr>
            <a:lstStyle/>
            <a:p>
              <a:r>
                <a:rPr lang="en-US" altLang="ko-KR" sz="1300" dirty="0"/>
                <a:t>high</a:t>
              </a:r>
              <a:endParaRPr lang="ko-KR" altLang="en-US" sz="1300" dirty="0"/>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C4142D4A-46C0-2904-195A-7CAB9C7B3A49}"/>
                    </a:ext>
                  </a:extLst>
                </p:cNvPr>
                <p:cNvSpPr txBox="1"/>
                <p:nvPr/>
              </p:nvSpPr>
              <p:spPr>
                <a:xfrm>
                  <a:off x="3892896" y="3180881"/>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a:latin typeface="Cambria Math" panose="02040503050406030204" pitchFamily="18" charset="0"/>
                              </a:rPr>
                              <m:t>𝒁</m:t>
                            </m:r>
                          </m:e>
                          <m:sup>
                            <m:r>
                              <a:rPr lang="en-US" altLang="ko-KR" i="1">
                                <a:latin typeface="Cambria Math" panose="02040503050406030204" pitchFamily="18" charset="0"/>
                              </a:rPr>
                              <m:t>𝐿</m:t>
                            </m:r>
                            <m:r>
                              <a:rPr lang="en-US" altLang="ko-KR" i="1">
                                <a:latin typeface="Cambria Math" panose="02040503050406030204" pitchFamily="18" charset="0"/>
                              </a:rPr>
                              <m:t>+1</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i="1">
                                <a:latin typeface="Cambria Math" panose="02040503050406030204" pitchFamily="18" charset="0"/>
                              </a:rPr>
                              <m:t>𝐿</m:t>
                            </m:r>
                            <m:r>
                              <a:rPr lang="en-US" altLang="ko-KR" i="1">
                                <a:latin typeface="Cambria Math" panose="02040503050406030204" pitchFamily="18" charset="0"/>
                              </a:rPr>
                              <m:t>+1</m:t>
                            </m:r>
                          </m:sup>
                        </m:sSup>
                      </m:oMath>
                    </m:oMathPara>
                  </a14:m>
                  <a:endParaRPr lang="ko-KR" altLang="en-US" dirty="0"/>
                </a:p>
              </p:txBody>
            </p:sp>
          </mc:Choice>
          <mc:Fallback xmlns="">
            <p:sp>
              <p:nvSpPr>
                <p:cNvPr id="228" name="TextBox 227">
                  <a:extLst>
                    <a:ext uri="{FF2B5EF4-FFF2-40B4-BE49-F238E27FC236}">
                      <a16:creationId xmlns:a16="http://schemas.microsoft.com/office/drawing/2014/main" id="{C4142D4A-46C0-2904-195A-7CAB9C7B3A49}"/>
                    </a:ext>
                  </a:extLst>
                </p:cNvPr>
                <p:cNvSpPr txBox="1">
                  <a:spLocks noRot="1" noChangeAspect="1" noMove="1" noResize="1" noEditPoints="1" noAdjustHandles="1" noChangeArrowheads="1" noChangeShapeType="1" noTextEdit="1"/>
                </p:cNvSpPr>
                <p:nvPr/>
              </p:nvSpPr>
              <p:spPr>
                <a:xfrm>
                  <a:off x="3892896" y="3180881"/>
                  <a:ext cx="1371600" cy="276999"/>
                </a:xfrm>
                <a:prstGeom prst="rect">
                  <a:avLst/>
                </a:prstGeom>
                <a:blipFill>
                  <a:blip r:embed="rId14"/>
                  <a:stretch>
                    <a:fillRect l="-2667" t="-4444" b="-24444"/>
                  </a:stretch>
                </a:blipFill>
              </p:spPr>
              <p:txBody>
                <a:bodyPr/>
                <a:lstStyle/>
                <a:p>
                  <a:r>
                    <a:rPr lang="en-US">
                      <a:noFill/>
                    </a:rPr>
                    <a:t> </a:t>
                  </a:r>
                </a:p>
              </p:txBody>
            </p:sp>
          </mc:Fallback>
        </mc:AlternateContent>
        <p:grpSp>
          <p:nvGrpSpPr>
            <p:cNvPr id="229" name="그룹 34">
              <a:extLst>
                <a:ext uri="{FF2B5EF4-FFF2-40B4-BE49-F238E27FC236}">
                  <a16:creationId xmlns:a16="http://schemas.microsoft.com/office/drawing/2014/main" id="{9D0AF401-CB97-8E92-1A02-13BB93B67066}"/>
                </a:ext>
              </a:extLst>
            </p:cNvPr>
            <p:cNvGrpSpPr/>
            <p:nvPr/>
          </p:nvGrpSpPr>
          <p:grpSpPr>
            <a:xfrm>
              <a:off x="5149651" y="3139612"/>
              <a:ext cx="890588" cy="346084"/>
              <a:chOff x="2378869" y="3762376"/>
              <a:chExt cx="890588" cy="346084"/>
            </a:xfrm>
          </p:grpSpPr>
          <p:sp>
            <p:nvSpPr>
              <p:cNvPr id="230" name="정육면체 40">
                <a:extLst>
                  <a:ext uri="{FF2B5EF4-FFF2-40B4-BE49-F238E27FC236}">
                    <a16:creationId xmlns:a16="http://schemas.microsoft.com/office/drawing/2014/main" id="{5B95B000-9C9C-92D8-EF6A-3B4E365576D6}"/>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1" name="TextBox 230">
                <a:extLst>
                  <a:ext uri="{FF2B5EF4-FFF2-40B4-BE49-F238E27FC236}">
                    <a16:creationId xmlns:a16="http://schemas.microsoft.com/office/drawing/2014/main" id="{568C24C0-26BB-162C-E1BF-75F059451F92}"/>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spTree>
    <p:extLst>
      <p:ext uri="{BB962C8B-B14F-4D97-AF65-F5344CB8AC3E}">
        <p14:creationId xmlns:p14="http://schemas.microsoft.com/office/powerpoint/2010/main" val="293471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690688"/>
            <a:ext cx="10972800" cy="4486275"/>
          </a:xfrm>
        </p:spPr>
        <p:txBody>
          <a:bodyPr>
            <a:normAutofit/>
          </a:bodyPr>
          <a:lstStyle/>
          <a:p>
            <a:pPr marL="457200" indent="-457200">
              <a:buFont typeface="+mj-lt"/>
              <a:buAutoNum type="arabicPeriod" startAt="2"/>
            </a:pPr>
            <a:r>
              <a:rPr kumimoji="1" lang="en-US" altLang="en-US" sz="2400" dirty="0"/>
              <a:t>Gated Aggregation</a:t>
            </a:r>
            <a:endParaRPr lang="en-US" sz="2400" dirty="0"/>
          </a:p>
          <a:p>
            <a:pPr lvl="1"/>
            <a:r>
              <a:rPr lang="en-US" sz="2000" dirty="0"/>
              <a:t>Observation: For a token on a small object, it focuses more on the fine-grained local structure at low focal level, while a token in a uniform background needs to be aware of much larger contexts from higher levels. </a:t>
            </a:r>
          </a:p>
          <a:p>
            <a:pPr lvl="1">
              <a:buFont typeface="Wingdings" panose="05000000000000000000" pitchFamily="2" charset="2"/>
              <a:buChar char="à"/>
            </a:pPr>
            <a:r>
              <a:rPr lang="en-US" sz="2000" dirty="0" err="1"/>
              <a:t>FocalNet</a:t>
            </a:r>
            <a:r>
              <a:rPr lang="en-US" sz="2000" dirty="0"/>
              <a:t> indeed learns gathering the context from different focal levels adaptively.</a:t>
            </a:r>
          </a:p>
        </p:txBody>
      </p:sp>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12</a:t>
            </a:fld>
            <a:endParaRPr lang="en-US"/>
          </a:p>
        </p:txBody>
      </p:sp>
      <p:grpSp>
        <p:nvGrpSpPr>
          <p:cNvPr id="191" name="Group 190">
            <a:extLst>
              <a:ext uri="{FF2B5EF4-FFF2-40B4-BE49-F238E27FC236}">
                <a16:creationId xmlns:a16="http://schemas.microsoft.com/office/drawing/2014/main" id="{DBE7F4DF-98D8-1976-D4E0-A040A8D7555E}"/>
              </a:ext>
            </a:extLst>
          </p:cNvPr>
          <p:cNvGrpSpPr/>
          <p:nvPr/>
        </p:nvGrpSpPr>
        <p:grpSpPr>
          <a:xfrm>
            <a:off x="1094566" y="3352975"/>
            <a:ext cx="6059669" cy="3425650"/>
            <a:chOff x="934281" y="2662933"/>
            <a:chExt cx="6059669" cy="3425650"/>
          </a:xfrm>
        </p:grpSpPr>
        <p:pic>
          <p:nvPicPr>
            <p:cNvPr id="192" name="그림 35">
              <a:extLst>
                <a:ext uri="{FF2B5EF4-FFF2-40B4-BE49-F238E27FC236}">
                  <a16:creationId xmlns:a16="http://schemas.microsoft.com/office/drawing/2014/main" id="{69BE5292-87C8-2A1F-1AE0-2335669E4894}"/>
                </a:ext>
              </a:extLst>
            </p:cNvPr>
            <p:cNvPicPr>
              <a:picLocks noChangeAspect="1"/>
            </p:cNvPicPr>
            <p:nvPr/>
          </p:nvPicPr>
          <p:blipFill>
            <a:blip r:embed="rId2"/>
            <a:stretch>
              <a:fillRect/>
            </a:stretch>
          </p:blipFill>
          <p:spPr>
            <a:xfrm>
              <a:off x="934281" y="3824872"/>
              <a:ext cx="1114084" cy="1029040"/>
            </a:xfrm>
            <a:prstGeom prst="rect">
              <a:avLst/>
            </a:prstGeom>
          </p:spPr>
        </p:pic>
        <p:pic>
          <p:nvPicPr>
            <p:cNvPr id="193" name="그림 36">
              <a:extLst>
                <a:ext uri="{FF2B5EF4-FFF2-40B4-BE49-F238E27FC236}">
                  <a16:creationId xmlns:a16="http://schemas.microsoft.com/office/drawing/2014/main" id="{DF066F52-CD99-678E-0B07-E39863E0558C}"/>
                </a:ext>
              </a:extLst>
            </p:cNvPr>
            <p:cNvPicPr>
              <a:picLocks noChangeAspect="1"/>
            </p:cNvPicPr>
            <p:nvPr/>
          </p:nvPicPr>
          <p:blipFill rotWithShape="1">
            <a:blip r:embed="rId3"/>
            <a:srcRect r="64628" b="84445"/>
            <a:stretch/>
          </p:blipFill>
          <p:spPr>
            <a:xfrm>
              <a:off x="2929896" y="2804509"/>
              <a:ext cx="1030077" cy="436655"/>
            </a:xfrm>
            <a:prstGeom prst="rect">
              <a:avLst/>
            </a:prstGeom>
          </p:spPr>
        </p:pic>
        <p:cxnSp>
          <p:nvCxnSpPr>
            <p:cNvPr id="194" name="직선 화살표 연결선 37">
              <a:extLst>
                <a:ext uri="{FF2B5EF4-FFF2-40B4-BE49-F238E27FC236}">
                  <a16:creationId xmlns:a16="http://schemas.microsoft.com/office/drawing/2014/main" id="{7C100476-4034-AE5F-4BBD-93BCC9DFB02C}"/>
                </a:ext>
              </a:extLst>
            </p:cNvPr>
            <p:cNvCxnSpPr>
              <a:cxnSpLocks/>
            </p:cNvCxnSpPr>
            <p:nvPr/>
          </p:nvCxnSpPr>
          <p:spPr>
            <a:xfrm>
              <a:off x="2012101" y="4842272"/>
              <a:ext cx="801644" cy="797759"/>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5" name="직선 화살표 연결선 38">
              <a:extLst>
                <a:ext uri="{FF2B5EF4-FFF2-40B4-BE49-F238E27FC236}">
                  <a16:creationId xmlns:a16="http://schemas.microsoft.com/office/drawing/2014/main" id="{1AA0171A-712D-4871-C55D-C32066E1F6ED}"/>
                </a:ext>
              </a:extLst>
            </p:cNvPr>
            <p:cNvCxnSpPr>
              <a:cxnSpLocks/>
            </p:cNvCxnSpPr>
            <p:nvPr/>
          </p:nvCxnSpPr>
          <p:spPr>
            <a:xfrm flipV="1">
              <a:off x="1971759" y="2938220"/>
              <a:ext cx="853375" cy="925297"/>
            </a:xfrm>
            <a:prstGeom prst="straightConnector1">
              <a:avLst/>
            </a:prstGeom>
            <a:ln w="1905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6" name="사각형: 둥근 모서리 39">
              <a:extLst>
                <a:ext uri="{FF2B5EF4-FFF2-40B4-BE49-F238E27FC236}">
                  <a16:creationId xmlns:a16="http://schemas.microsoft.com/office/drawing/2014/main" id="{FFBBB3BD-7791-A9C9-EE2C-33F6D3434068}"/>
                </a:ext>
              </a:extLst>
            </p:cNvPr>
            <p:cNvSpPr/>
            <p:nvPr/>
          </p:nvSpPr>
          <p:spPr>
            <a:xfrm>
              <a:off x="934281" y="3824872"/>
              <a:ext cx="1114084" cy="1022502"/>
            </a:xfrm>
            <a:prstGeom prst="roundRect">
              <a:avLst/>
            </a:prstGeom>
            <a:noFill/>
            <a:ln w="28575">
              <a:solidFill>
                <a:srgbClr val="FFCE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7" name="그림 41">
              <a:extLst>
                <a:ext uri="{FF2B5EF4-FFF2-40B4-BE49-F238E27FC236}">
                  <a16:creationId xmlns:a16="http://schemas.microsoft.com/office/drawing/2014/main" id="{3076BD59-4D83-2BE9-509F-5CA1A3404CA9}"/>
                </a:ext>
              </a:extLst>
            </p:cNvPr>
            <p:cNvPicPr>
              <a:picLocks noChangeAspect="1"/>
            </p:cNvPicPr>
            <p:nvPr/>
          </p:nvPicPr>
          <p:blipFill>
            <a:blip r:embed="rId4"/>
            <a:stretch>
              <a:fillRect/>
            </a:stretch>
          </p:blipFill>
          <p:spPr>
            <a:xfrm flipV="1">
              <a:off x="3579188" y="5444049"/>
              <a:ext cx="83024" cy="48301"/>
            </a:xfrm>
            <a:prstGeom prst="rect">
              <a:avLst/>
            </a:prstGeom>
          </p:spPr>
        </p:pic>
        <p:cxnSp>
          <p:nvCxnSpPr>
            <p:cNvPr id="198" name="직선 화살표 연결선 42">
              <a:extLst>
                <a:ext uri="{FF2B5EF4-FFF2-40B4-BE49-F238E27FC236}">
                  <a16:creationId xmlns:a16="http://schemas.microsoft.com/office/drawing/2014/main" id="{CAED7B2F-55A4-11E9-41DC-7D74A9E9454A}"/>
                </a:ext>
              </a:extLst>
            </p:cNvPr>
            <p:cNvCxnSpPr>
              <a:cxnSpLocks/>
            </p:cNvCxnSpPr>
            <p:nvPr/>
          </p:nvCxnSpPr>
          <p:spPr>
            <a:xfrm flipV="1">
              <a:off x="3420554" y="5451915"/>
              <a:ext cx="0" cy="308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정육면체 46">
              <a:extLst>
                <a:ext uri="{FF2B5EF4-FFF2-40B4-BE49-F238E27FC236}">
                  <a16:creationId xmlns:a16="http://schemas.microsoft.com/office/drawing/2014/main" id="{B2FEB428-5A4F-B78B-A889-78733A8BEAAE}"/>
                </a:ext>
              </a:extLst>
            </p:cNvPr>
            <p:cNvSpPr/>
            <p:nvPr/>
          </p:nvSpPr>
          <p:spPr>
            <a:xfrm>
              <a:off x="2995012" y="5727542"/>
              <a:ext cx="850812" cy="361041"/>
            </a:xfrm>
            <a:prstGeom prst="cube">
              <a:avLst>
                <a:gd name="adj" fmla="val 82162"/>
              </a:avLst>
            </a:prstGeom>
            <a:solidFill>
              <a:srgbClr val="B7B7B7"/>
            </a:solidFill>
            <a:ln w="3175">
              <a:solidFill>
                <a:srgbClr val="B7B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0" name="TextBox 199">
              <a:extLst>
                <a:ext uri="{FF2B5EF4-FFF2-40B4-BE49-F238E27FC236}">
                  <a16:creationId xmlns:a16="http://schemas.microsoft.com/office/drawing/2014/main" id="{953EF5C4-AB13-69A2-2380-00849536A3B5}"/>
                </a:ext>
              </a:extLst>
            </p:cNvPr>
            <p:cNvSpPr txBox="1"/>
            <p:nvPr/>
          </p:nvSpPr>
          <p:spPr>
            <a:xfrm>
              <a:off x="2953551" y="5534507"/>
              <a:ext cx="625637" cy="215444"/>
            </a:xfrm>
            <a:prstGeom prst="rect">
              <a:avLst/>
            </a:prstGeom>
            <a:noFill/>
          </p:spPr>
          <p:txBody>
            <a:bodyPr wrap="square" rtlCol="0">
              <a:spAutoFit/>
            </a:bodyPr>
            <a:lstStyle/>
            <a:p>
              <a:r>
                <a:rPr lang="en-US" altLang="ko-KR" sz="800"/>
                <a:t>Linear</a:t>
              </a:r>
              <a:endParaRPr lang="ko-KR" altLang="en-US" sz="800"/>
            </a:p>
          </p:txBody>
        </p:sp>
        <p:pic>
          <p:nvPicPr>
            <p:cNvPr id="201" name="그림 48">
              <a:extLst>
                <a:ext uri="{FF2B5EF4-FFF2-40B4-BE49-F238E27FC236}">
                  <a16:creationId xmlns:a16="http://schemas.microsoft.com/office/drawing/2014/main" id="{47F4D24B-682E-3DF1-B51D-980ED07910B0}"/>
                </a:ext>
              </a:extLst>
            </p:cNvPr>
            <p:cNvPicPr>
              <a:picLocks noChangeAspect="1"/>
            </p:cNvPicPr>
            <p:nvPr/>
          </p:nvPicPr>
          <p:blipFill>
            <a:blip r:embed="rId5"/>
            <a:stretch>
              <a:fillRect/>
            </a:stretch>
          </p:blipFill>
          <p:spPr>
            <a:xfrm>
              <a:off x="2992101" y="3255566"/>
              <a:ext cx="886618" cy="2199973"/>
            </a:xfrm>
            <a:prstGeom prst="rect">
              <a:avLst/>
            </a:prstGeom>
          </p:spPr>
        </p:pic>
        <p:sp>
          <p:nvSpPr>
            <p:cNvPr id="202" name="TextBox 201">
              <a:extLst>
                <a:ext uri="{FF2B5EF4-FFF2-40B4-BE49-F238E27FC236}">
                  <a16:creationId xmlns:a16="http://schemas.microsoft.com/office/drawing/2014/main" id="{5072C972-DAA0-1E45-85C1-B63F3CCC269F}"/>
                </a:ext>
              </a:extLst>
            </p:cNvPr>
            <p:cNvSpPr txBox="1"/>
            <p:nvPr/>
          </p:nvSpPr>
          <p:spPr>
            <a:xfrm>
              <a:off x="3152571" y="5764353"/>
              <a:ext cx="625637" cy="246221"/>
            </a:xfrm>
            <a:prstGeom prst="rect">
              <a:avLst/>
            </a:prstGeom>
            <a:noFill/>
          </p:spPr>
          <p:txBody>
            <a:bodyPr wrap="square" rtlCol="0">
              <a:spAutoFit/>
            </a:bodyPr>
            <a:lstStyle/>
            <a:p>
              <a:r>
                <a:rPr lang="en-US" altLang="ko-KR" sz="1000" b="1"/>
                <a:t>Input</a:t>
              </a:r>
              <a:endParaRPr lang="ko-KR" altLang="en-US" sz="1000" b="1"/>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814233F9-1AEA-BBC4-30D3-5DC600B5C1A3}"/>
                    </a:ext>
                  </a:extLst>
                </p:cNvPr>
                <p:cNvSpPr txBox="1"/>
                <p:nvPr/>
              </p:nvSpPr>
              <p:spPr>
                <a:xfrm>
                  <a:off x="3891565" y="4640337"/>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1</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i="1">
                                <a:latin typeface="Cambria Math" panose="02040503050406030204" pitchFamily="18" charset="0"/>
                              </a:rPr>
                              <m:t>1</m:t>
                            </m:r>
                          </m:sup>
                        </m:sSup>
                      </m:oMath>
                    </m:oMathPara>
                  </a14:m>
                  <a:endParaRPr lang="ko-KR" altLang="en-US" dirty="0"/>
                </a:p>
              </p:txBody>
            </p:sp>
          </mc:Choice>
          <mc:Fallback xmlns="">
            <p:sp>
              <p:nvSpPr>
                <p:cNvPr id="203" name="TextBox 202">
                  <a:extLst>
                    <a:ext uri="{FF2B5EF4-FFF2-40B4-BE49-F238E27FC236}">
                      <a16:creationId xmlns:a16="http://schemas.microsoft.com/office/drawing/2014/main" id="{814233F9-1AEA-BBC4-30D3-5DC600B5C1A3}"/>
                    </a:ext>
                  </a:extLst>
                </p:cNvPr>
                <p:cNvSpPr txBox="1">
                  <a:spLocks noRot="1" noChangeAspect="1" noMove="1" noResize="1" noEditPoints="1" noAdjustHandles="1" noChangeArrowheads="1" noChangeShapeType="1" noTextEdit="1"/>
                </p:cNvSpPr>
                <p:nvPr/>
              </p:nvSpPr>
              <p:spPr>
                <a:xfrm>
                  <a:off x="3891565" y="4640337"/>
                  <a:ext cx="1371600" cy="276999"/>
                </a:xfrm>
                <a:prstGeom prst="rect">
                  <a:avLst/>
                </a:prstGeom>
                <a:blipFill>
                  <a:blip r:embed="rId6"/>
                  <a:stretch>
                    <a:fillRect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A9BCF03B-9CF2-2A6C-609D-D4F8D9434010}"/>
                    </a:ext>
                  </a:extLst>
                </p:cNvPr>
                <p:cNvSpPr txBox="1"/>
                <p:nvPr/>
              </p:nvSpPr>
              <p:spPr>
                <a:xfrm>
                  <a:off x="3894442" y="4163349"/>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204" name="TextBox 203">
                  <a:extLst>
                    <a:ext uri="{FF2B5EF4-FFF2-40B4-BE49-F238E27FC236}">
                      <a16:creationId xmlns:a16="http://schemas.microsoft.com/office/drawing/2014/main" id="{A9BCF03B-9CF2-2A6C-609D-D4F8D9434010}"/>
                    </a:ext>
                  </a:extLst>
                </p:cNvPr>
                <p:cNvSpPr txBox="1">
                  <a:spLocks noRot="1" noChangeAspect="1" noMove="1" noResize="1" noEditPoints="1" noAdjustHandles="1" noChangeArrowheads="1" noChangeShapeType="1" noTextEdit="1"/>
                </p:cNvSpPr>
                <p:nvPr/>
              </p:nvSpPr>
              <p:spPr>
                <a:xfrm>
                  <a:off x="3894442" y="4163349"/>
                  <a:ext cx="1371600" cy="276999"/>
                </a:xfrm>
                <a:prstGeom prst="rect">
                  <a:avLst/>
                </a:prstGeom>
                <a:blipFill>
                  <a:blip r:embed="rId7"/>
                  <a:stretch>
                    <a:fillRect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3E320E92-E236-87ED-75A6-2D99C1F34163}"/>
                    </a:ext>
                  </a:extLst>
                </p:cNvPr>
                <p:cNvSpPr txBox="1"/>
                <p:nvPr/>
              </p:nvSpPr>
              <p:spPr>
                <a:xfrm>
                  <a:off x="3894442" y="3673414"/>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smtClean="0">
                                <a:latin typeface="Cambria Math" panose="02040503050406030204" pitchFamily="18" charset="0"/>
                              </a:rPr>
                              <m:t>𝒁</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𝐿</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𝐿</m:t>
                            </m:r>
                          </m:sup>
                        </m:sSup>
                      </m:oMath>
                    </m:oMathPara>
                  </a14:m>
                  <a:endParaRPr lang="ko-KR" altLang="en-US" dirty="0"/>
                </a:p>
              </p:txBody>
            </p:sp>
          </mc:Choice>
          <mc:Fallback xmlns="">
            <p:sp>
              <p:nvSpPr>
                <p:cNvPr id="205" name="TextBox 204">
                  <a:extLst>
                    <a:ext uri="{FF2B5EF4-FFF2-40B4-BE49-F238E27FC236}">
                      <a16:creationId xmlns:a16="http://schemas.microsoft.com/office/drawing/2014/main" id="{3E320E92-E236-87ED-75A6-2D99C1F34163}"/>
                    </a:ext>
                  </a:extLst>
                </p:cNvPr>
                <p:cNvSpPr txBox="1">
                  <a:spLocks noRot="1" noChangeAspect="1" noMove="1" noResize="1" noEditPoints="1" noAdjustHandles="1" noChangeArrowheads="1" noChangeShapeType="1" noTextEdit="1"/>
                </p:cNvSpPr>
                <p:nvPr/>
              </p:nvSpPr>
              <p:spPr>
                <a:xfrm>
                  <a:off x="3894442" y="3673414"/>
                  <a:ext cx="1371600" cy="276999"/>
                </a:xfrm>
                <a:prstGeom prst="rect">
                  <a:avLst/>
                </a:prstGeom>
                <a:blipFill>
                  <a:blip r:embed="rId8"/>
                  <a:stretch>
                    <a:fillRect t="-4444" b="-24444"/>
                  </a:stretch>
                </a:blipFill>
              </p:spPr>
              <p:txBody>
                <a:bodyPr/>
                <a:lstStyle/>
                <a:p>
                  <a:r>
                    <a:rPr lang="en-US">
                      <a:noFill/>
                    </a:rPr>
                    <a:t> </a:t>
                  </a:r>
                </a:p>
              </p:txBody>
            </p:sp>
          </mc:Fallback>
        </mc:AlternateContent>
        <p:pic>
          <p:nvPicPr>
            <p:cNvPr id="206" name="그림 1">
              <a:extLst>
                <a:ext uri="{FF2B5EF4-FFF2-40B4-BE49-F238E27FC236}">
                  <a16:creationId xmlns:a16="http://schemas.microsoft.com/office/drawing/2014/main" id="{FE9B6248-34F5-6E3C-DA63-F30BFEF05320}"/>
                </a:ext>
              </a:extLst>
            </p:cNvPr>
            <p:cNvPicPr>
              <a:picLocks noChangeAspect="1"/>
            </p:cNvPicPr>
            <p:nvPr/>
          </p:nvPicPr>
          <p:blipFill>
            <a:blip r:embed="rId9"/>
            <a:stretch>
              <a:fillRect/>
            </a:stretch>
          </p:blipFill>
          <p:spPr>
            <a:xfrm>
              <a:off x="3804778" y="3910458"/>
              <a:ext cx="128384" cy="184666"/>
            </a:xfrm>
            <a:prstGeom prst="rect">
              <a:avLst/>
            </a:prstGeom>
          </p:spPr>
        </p:pic>
        <p:grpSp>
          <p:nvGrpSpPr>
            <p:cNvPr id="207" name="그룹 9">
              <a:extLst>
                <a:ext uri="{FF2B5EF4-FFF2-40B4-BE49-F238E27FC236}">
                  <a16:creationId xmlns:a16="http://schemas.microsoft.com/office/drawing/2014/main" id="{07C81066-4341-D214-CDBA-600E932F9D18}"/>
                </a:ext>
              </a:extLst>
            </p:cNvPr>
            <p:cNvGrpSpPr/>
            <p:nvPr/>
          </p:nvGrpSpPr>
          <p:grpSpPr>
            <a:xfrm>
              <a:off x="5149651" y="4563626"/>
              <a:ext cx="890588" cy="346084"/>
              <a:chOff x="2378869" y="3762376"/>
              <a:chExt cx="890588" cy="346084"/>
            </a:xfrm>
          </p:grpSpPr>
          <p:sp>
            <p:nvSpPr>
              <p:cNvPr id="238" name="정육면체 10">
                <a:extLst>
                  <a:ext uri="{FF2B5EF4-FFF2-40B4-BE49-F238E27FC236}">
                    <a16:creationId xmlns:a16="http://schemas.microsoft.com/office/drawing/2014/main" id="{91E0615B-F248-1B29-4BF5-AC9EBC0FD733}"/>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TextBox 238">
                <a:extLst>
                  <a:ext uri="{FF2B5EF4-FFF2-40B4-BE49-F238E27FC236}">
                    <a16:creationId xmlns:a16="http://schemas.microsoft.com/office/drawing/2014/main" id="{450CE774-50C7-98F7-E304-488F161E288E}"/>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nvGrpSpPr>
            <p:cNvPr id="208" name="그룹 13">
              <a:extLst>
                <a:ext uri="{FF2B5EF4-FFF2-40B4-BE49-F238E27FC236}">
                  <a16:creationId xmlns:a16="http://schemas.microsoft.com/office/drawing/2014/main" id="{A5C81821-CF9F-0629-E237-5BB9ECB3EB05}"/>
                </a:ext>
              </a:extLst>
            </p:cNvPr>
            <p:cNvGrpSpPr/>
            <p:nvPr/>
          </p:nvGrpSpPr>
          <p:grpSpPr>
            <a:xfrm>
              <a:off x="5149651" y="4088954"/>
              <a:ext cx="890588" cy="346084"/>
              <a:chOff x="2378869" y="3762376"/>
              <a:chExt cx="890588" cy="346084"/>
            </a:xfrm>
          </p:grpSpPr>
          <p:sp>
            <p:nvSpPr>
              <p:cNvPr id="236" name="정육면체 14">
                <a:extLst>
                  <a:ext uri="{FF2B5EF4-FFF2-40B4-BE49-F238E27FC236}">
                    <a16:creationId xmlns:a16="http://schemas.microsoft.com/office/drawing/2014/main" id="{1FFF0369-20E9-CD76-6862-DD26E91C2A6B}"/>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TextBox 236">
                <a:extLst>
                  <a:ext uri="{FF2B5EF4-FFF2-40B4-BE49-F238E27FC236}">
                    <a16:creationId xmlns:a16="http://schemas.microsoft.com/office/drawing/2014/main" id="{B08F79D5-25BC-104D-9265-8A2D33EE5B78}"/>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nvGrpSpPr>
            <p:cNvPr id="209" name="그룹 16">
              <a:extLst>
                <a:ext uri="{FF2B5EF4-FFF2-40B4-BE49-F238E27FC236}">
                  <a16:creationId xmlns:a16="http://schemas.microsoft.com/office/drawing/2014/main" id="{F2F0C10F-05B3-AECF-CE07-CD4557D401E8}"/>
                </a:ext>
              </a:extLst>
            </p:cNvPr>
            <p:cNvGrpSpPr/>
            <p:nvPr/>
          </p:nvGrpSpPr>
          <p:grpSpPr>
            <a:xfrm>
              <a:off x="5149651" y="3614283"/>
              <a:ext cx="890588" cy="346084"/>
              <a:chOff x="2378869" y="3762376"/>
              <a:chExt cx="890588" cy="346084"/>
            </a:xfrm>
          </p:grpSpPr>
          <p:sp>
            <p:nvSpPr>
              <p:cNvPr id="234" name="정육면체 17">
                <a:extLst>
                  <a:ext uri="{FF2B5EF4-FFF2-40B4-BE49-F238E27FC236}">
                    <a16:creationId xmlns:a16="http://schemas.microsoft.com/office/drawing/2014/main" id="{B0B6476D-5309-11A1-7033-EBBDBEE80419}"/>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TextBox 234">
                <a:extLst>
                  <a:ext uri="{FF2B5EF4-FFF2-40B4-BE49-F238E27FC236}">
                    <a16:creationId xmlns:a16="http://schemas.microsoft.com/office/drawing/2014/main" id="{24FC4A34-3B7C-D627-686B-29027ADFD751}"/>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cxnSp>
          <p:nvCxnSpPr>
            <p:cNvPr id="210" name="연결선: 꺾임 19">
              <a:extLst>
                <a:ext uri="{FF2B5EF4-FFF2-40B4-BE49-F238E27FC236}">
                  <a16:creationId xmlns:a16="http://schemas.microsoft.com/office/drawing/2014/main" id="{1E5EDA69-9941-1B44-7EDE-F97E97C0C7CC}"/>
                </a:ext>
              </a:extLst>
            </p:cNvPr>
            <p:cNvCxnSpPr>
              <a:cxnSpLocks/>
              <a:stCxn id="203" idx="0"/>
              <a:endCxn id="211" idx="2"/>
            </p:cNvCxnSpPr>
            <p:nvPr/>
          </p:nvCxnSpPr>
          <p:spPr>
            <a:xfrm rot="5400000" flipH="1" flipV="1">
              <a:off x="4958838" y="2873126"/>
              <a:ext cx="1385738" cy="2148685"/>
            </a:xfrm>
            <a:prstGeom prst="bentConnector3">
              <a:avLst>
                <a:gd name="adj1" fmla="val 910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1FE0BF0-66ED-5751-D8F1-050A2D5A457E}"/>
                    </a:ext>
                  </a:extLst>
                </p:cNvPr>
                <p:cNvSpPr txBox="1"/>
                <p:nvPr/>
              </p:nvSpPr>
              <p:spPr>
                <a:xfrm>
                  <a:off x="6458149" y="2931434"/>
                  <a:ext cx="535801"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pt-BR" altLang="ko-KR" sz="1500" i="1" smtClean="0">
                                <a:latin typeface="Cambria Math" panose="02040503050406030204" pitchFamily="18" charset="0"/>
                              </a:rPr>
                            </m:ctrlPr>
                          </m:sSupPr>
                          <m:e>
                            <m:r>
                              <a:rPr lang="en-US" altLang="ko-KR" sz="1500" b="1" i="1" smtClean="0">
                                <a:latin typeface="Cambria Math" panose="02040503050406030204" pitchFamily="18" charset="0"/>
                              </a:rPr>
                              <m:t>𝒁</m:t>
                            </m:r>
                          </m:e>
                          <m:sup>
                            <m:r>
                              <a:rPr lang="en-US" altLang="ko-KR" sz="1500" b="0" i="1" smtClean="0">
                                <a:latin typeface="Cambria Math" panose="02040503050406030204" pitchFamily="18" charset="0"/>
                              </a:rPr>
                              <m:t>𝑜𝑢𝑡</m:t>
                            </m:r>
                          </m:sup>
                        </m:sSup>
                      </m:oMath>
                    </m:oMathPara>
                  </a14:m>
                  <a:endParaRPr lang="ko-KR" altLang="en-US" sz="1500" dirty="0"/>
                </a:p>
              </p:txBody>
            </p:sp>
          </mc:Choice>
          <mc:Fallback xmlns="">
            <p:sp>
              <p:nvSpPr>
                <p:cNvPr id="211" name="TextBox 210">
                  <a:extLst>
                    <a:ext uri="{FF2B5EF4-FFF2-40B4-BE49-F238E27FC236}">
                      <a16:creationId xmlns:a16="http://schemas.microsoft.com/office/drawing/2014/main" id="{41FE0BF0-66ED-5751-D8F1-050A2D5A457E}"/>
                    </a:ext>
                  </a:extLst>
                </p:cNvPr>
                <p:cNvSpPr txBox="1">
                  <a:spLocks noRot="1" noChangeAspect="1" noMove="1" noResize="1" noEditPoints="1" noAdjustHandles="1" noChangeArrowheads="1" noChangeShapeType="1" noTextEdit="1"/>
                </p:cNvSpPr>
                <p:nvPr/>
              </p:nvSpPr>
              <p:spPr>
                <a:xfrm>
                  <a:off x="6458149" y="2931434"/>
                  <a:ext cx="535801" cy="323165"/>
                </a:xfrm>
                <a:prstGeom prst="rect">
                  <a:avLst/>
                </a:prstGeom>
                <a:blipFill>
                  <a:blip r:embed="rId10"/>
                  <a:stretch>
                    <a:fillRect/>
                  </a:stretch>
                </a:blipFill>
              </p:spPr>
              <p:txBody>
                <a:bodyPr/>
                <a:lstStyle/>
                <a:p>
                  <a:r>
                    <a:rPr lang="en-US">
                      <a:noFill/>
                    </a:rPr>
                    <a:t> </a:t>
                  </a:r>
                </a:p>
              </p:txBody>
            </p:sp>
          </mc:Fallback>
        </mc:AlternateContent>
        <p:cxnSp>
          <p:nvCxnSpPr>
            <p:cNvPr id="212" name="연결선: 꺾임 21">
              <a:extLst>
                <a:ext uri="{FF2B5EF4-FFF2-40B4-BE49-F238E27FC236}">
                  <a16:creationId xmlns:a16="http://schemas.microsoft.com/office/drawing/2014/main" id="{67D41BEE-BB21-CD67-D290-8D1895C5E4BD}"/>
                </a:ext>
              </a:extLst>
            </p:cNvPr>
            <p:cNvCxnSpPr>
              <a:cxnSpLocks/>
              <a:stCxn id="204" idx="0"/>
              <a:endCxn id="211" idx="2"/>
            </p:cNvCxnSpPr>
            <p:nvPr/>
          </p:nvCxnSpPr>
          <p:spPr>
            <a:xfrm rot="5400000" flipH="1" flipV="1">
              <a:off x="5198771" y="2636070"/>
              <a:ext cx="908750" cy="2145808"/>
            </a:xfrm>
            <a:prstGeom prst="bentConnector3">
              <a:avLst>
                <a:gd name="adj1" fmla="val 154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F29FC1AD-8A95-5158-4931-81078C1C6643}"/>
                </a:ext>
              </a:extLst>
            </p:cNvPr>
            <p:cNvSpPr txBox="1"/>
            <p:nvPr/>
          </p:nvSpPr>
          <p:spPr>
            <a:xfrm>
              <a:off x="6694602" y="3871731"/>
              <a:ext cx="238758" cy="292388"/>
            </a:xfrm>
            <a:prstGeom prst="rect">
              <a:avLst/>
            </a:prstGeom>
            <a:noFill/>
          </p:spPr>
          <p:txBody>
            <a:bodyPr wrap="square" rtlCol="0">
              <a:spAutoFit/>
            </a:bodyPr>
            <a:lstStyle/>
            <a:p>
              <a:r>
                <a:rPr lang="en-US" altLang="ko-KR" sz="1300"/>
                <a:t>+</a:t>
              </a:r>
              <a:endParaRPr lang="ko-KR" altLang="en-US" sz="1300"/>
            </a:p>
          </p:txBody>
        </p:sp>
        <p:sp>
          <p:nvSpPr>
            <p:cNvPr id="214" name="TextBox 213">
              <a:extLst>
                <a:ext uri="{FF2B5EF4-FFF2-40B4-BE49-F238E27FC236}">
                  <a16:creationId xmlns:a16="http://schemas.microsoft.com/office/drawing/2014/main" id="{3ED200E1-2228-90A1-03FF-F148366A223D}"/>
                </a:ext>
              </a:extLst>
            </p:cNvPr>
            <p:cNvSpPr txBox="1"/>
            <p:nvPr/>
          </p:nvSpPr>
          <p:spPr>
            <a:xfrm>
              <a:off x="6694859" y="4355552"/>
              <a:ext cx="238758" cy="292388"/>
            </a:xfrm>
            <a:prstGeom prst="rect">
              <a:avLst/>
            </a:prstGeom>
            <a:noFill/>
          </p:spPr>
          <p:txBody>
            <a:bodyPr wrap="square" rtlCol="0">
              <a:spAutoFit/>
            </a:bodyPr>
            <a:lstStyle/>
            <a:p>
              <a:r>
                <a:rPr lang="en-US" altLang="ko-KR" sz="1300" dirty="0"/>
                <a:t>+</a:t>
              </a:r>
              <a:endParaRPr lang="ko-KR" altLang="en-US" sz="1300" dirty="0"/>
            </a:p>
          </p:txBody>
        </p:sp>
        <p:sp>
          <p:nvSpPr>
            <p:cNvPr id="215" name="TextBox 214">
              <a:extLst>
                <a:ext uri="{FF2B5EF4-FFF2-40B4-BE49-F238E27FC236}">
                  <a16:creationId xmlns:a16="http://schemas.microsoft.com/office/drawing/2014/main" id="{618B9177-A5A3-4BDF-BAD8-E603D7D53CF8}"/>
                </a:ext>
              </a:extLst>
            </p:cNvPr>
            <p:cNvSpPr txBox="1"/>
            <p:nvPr/>
          </p:nvSpPr>
          <p:spPr>
            <a:xfrm>
              <a:off x="6694602" y="3395513"/>
              <a:ext cx="238758" cy="292388"/>
            </a:xfrm>
            <a:prstGeom prst="rect">
              <a:avLst/>
            </a:prstGeom>
            <a:noFill/>
          </p:spPr>
          <p:txBody>
            <a:bodyPr wrap="square" rtlCol="0">
              <a:spAutoFit/>
            </a:bodyPr>
            <a:lstStyle/>
            <a:p>
              <a:r>
                <a:rPr lang="en-US" altLang="ko-KR" sz="1300" dirty="0"/>
                <a:t>+</a:t>
              </a:r>
              <a:endParaRPr lang="ko-KR" altLang="en-US" sz="1300" dirty="0"/>
            </a:p>
          </p:txBody>
        </p:sp>
        <p:cxnSp>
          <p:nvCxnSpPr>
            <p:cNvPr id="216" name="연결선: 꺾임 28">
              <a:extLst>
                <a:ext uri="{FF2B5EF4-FFF2-40B4-BE49-F238E27FC236}">
                  <a16:creationId xmlns:a16="http://schemas.microsoft.com/office/drawing/2014/main" id="{C982AA85-50D0-281A-CEE8-66776AD1DDBB}"/>
                </a:ext>
              </a:extLst>
            </p:cNvPr>
            <p:cNvCxnSpPr>
              <a:cxnSpLocks/>
              <a:stCxn id="205" idx="0"/>
              <a:endCxn id="211" idx="2"/>
            </p:cNvCxnSpPr>
            <p:nvPr/>
          </p:nvCxnSpPr>
          <p:spPr>
            <a:xfrm rot="5400000" flipH="1" flipV="1">
              <a:off x="5443739" y="2391103"/>
              <a:ext cx="418815" cy="2145808"/>
            </a:xfrm>
            <a:prstGeom prst="bentConnector3">
              <a:avLst>
                <a:gd name="adj1" fmla="val 2953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연결선: 꺾임 30">
              <a:extLst>
                <a:ext uri="{FF2B5EF4-FFF2-40B4-BE49-F238E27FC236}">
                  <a16:creationId xmlns:a16="http://schemas.microsoft.com/office/drawing/2014/main" id="{B6B1FC24-DB01-3CFC-5791-B7C90872329C}"/>
                </a:ext>
              </a:extLst>
            </p:cNvPr>
            <p:cNvCxnSpPr>
              <a:cxnSpLocks/>
              <a:stCxn id="228" idx="0"/>
              <a:endCxn id="211" idx="1"/>
            </p:cNvCxnSpPr>
            <p:nvPr/>
          </p:nvCxnSpPr>
          <p:spPr>
            <a:xfrm rot="5400000" flipH="1" flipV="1">
              <a:off x="5474490" y="2197223"/>
              <a:ext cx="87864" cy="18794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D4129BF2-F0E5-C8C0-229D-038DA824BCB6}"/>
                </a:ext>
              </a:extLst>
            </p:cNvPr>
            <p:cNvSpPr txBox="1"/>
            <p:nvPr/>
          </p:nvSpPr>
          <p:spPr>
            <a:xfrm>
              <a:off x="6282438" y="3069809"/>
              <a:ext cx="238758" cy="292388"/>
            </a:xfrm>
            <a:prstGeom prst="rect">
              <a:avLst/>
            </a:prstGeom>
            <a:noFill/>
          </p:spPr>
          <p:txBody>
            <a:bodyPr wrap="square" rtlCol="0">
              <a:spAutoFit/>
            </a:bodyPr>
            <a:lstStyle/>
            <a:p>
              <a:r>
                <a:rPr lang="en-US" altLang="ko-KR" sz="1300" dirty="0"/>
                <a:t>+</a:t>
              </a:r>
              <a:endParaRPr lang="ko-KR" altLang="en-US" sz="1300" dirty="0"/>
            </a:p>
          </p:txBody>
        </p:sp>
        <p:pic>
          <p:nvPicPr>
            <p:cNvPr id="219" name="그림 82">
              <a:extLst>
                <a:ext uri="{FF2B5EF4-FFF2-40B4-BE49-F238E27FC236}">
                  <a16:creationId xmlns:a16="http://schemas.microsoft.com/office/drawing/2014/main" id="{0D5AE760-1D49-F049-097B-9F55A442C9F2}"/>
                </a:ext>
              </a:extLst>
            </p:cNvPr>
            <p:cNvPicPr>
              <a:picLocks noChangeAspect="1"/>
            </p:cNvPicPr>
            <p:nvPr/>
          </p:nvPicPr>
          <p:blipFill>
            <a:blip r:embed="rId9"/>
            <a:stretch>
              <a:fillRect/>
            </a:stretch>
          </p:blipFill>
          <p:spPr>
            <a:xfrm>
              <a:off x="3814674" y="3412531"/>
              <a:ext cx="116617" cy="167740"/>
            </a:xfrm>
            <a:prstGeom prst="rect">
              <a:avLst/>
            </a:prstGeom>
          </p:spPr>
        </p:pic>
        <p:pic>
          <p:nvPicPr>
            <p:cNvPr id="220" name="그림 83">
              <a:extLst>
                <a:ext uri="{FF2B5EF4-FFF2-40B4-BE49-F238E27FC236}">
                  <a16:creationId xmlns:a16="http://schemas.microsoft.com/office/drawing/2014/main" id="{548C0382-7B12-624B-FE48-6436089C1109}"/>
                </a:ext>
              </a:extLst>
            </p:cNvPr>
            <p:cNvPicPr>
              <a:picLocks noChangeAspect="1"/>
            </p:cNvPicPr>
            <p:nvPr/>
          </p:nvPicPr>
          <p:blipFill>
            <a:blip r:embed="rId9"/>
            <a:stretch>
              <a:fillRect/>
            </a:stretch>
          </p:blipFill>
          <p:spPr>
            <a:xfrm>
              <a:off x="3820092" y="4408192"/>
              <a:ext cx="128384" cy="184666"/>
            </a:xfrm>
            <a:prstGeom prst="rect">
              <a:avLst/>
            </a:prstGeom>
          </p:spPr>
        </p:pic>
        <p:sp>
          <p:nvSpPr>
            <p:cNvPr id="221" name="TextBox 220">
              <a:extLst>
                <a:ext uri="{FF2B5EF4-FFF2-40B4-BE49-F238E27FC236}">
                  <a16:creationId xmlns:a16="http://schemas.microsoft.com/office/drawing/2014/main" id="{B6574A23-14C7-4C81-586B-75FF66827286}"/>
                </a:ext>
              </a:extLst>
            </p:cNvPr>
            <p:cNvSpPr txBox="1"/>
            <p:nvPr/>
          </p:nvSpPr>
          <p:spPr>
            <a:xfrm>
              <a:off x="4997859" y="2662933"/>
              <a:ext cx="1194171" cy="400110"/>
            </a:xfrm>
            <a:prstGeom prst="rect">
              <a:avLst/>
            </a:prstGeom>
            <a:noFill/>
          </p:spPr>
          <p:txBody>
            <a:bodyPr wrap="square" rtlCol="0">
              <a:spAutoFit/>
            </a:bodyPr>
            <a:lstStyle/>
            <a:p>
              <a:pPr algn="ctr"/>
              <a:r>
                <a:rPr lang="en-US" altLang="ko-KR" sz="1000">
                  <a:latin typeface="HGPSoeiKakugothicUB" panose="020B0400000000000000" pitchFamily="34" charset="-128"/>
                  <a:ea typeface="HGPSoeiKakugothicUB" panose="020B0400000000000000" pitchFamily="34" charset="-128"/>
                </a:rPr>
                <a:t>Gated Aggregation</a:t>
              </a:r>
              <a:endParaRPr lang="ko-KR" altLang="en-US" sz="1000">
                <a:latin typeface="HGPSoeiKakugothicUB" panose="020B0400000000000000" pitchFamily="34" charset="-128"/>
              </a:endParaRPr>
            </a:p>
          </p:txBody>
        </p:sp>
        <p:cxnSp>
          <p:nvCxnSpPr>
            <p:cNvPr id="222" name="연결선: 꺾임 91">
              <a:extLst>
                <a:ext uri="{FF2B5EF4-FFF2-40B4-BE49-F238E27FC236}">
                  <a16:creationId xmlns:a16="http://schemas.microsoft.com/office/drawing/2014/main" id="{E08BB8D2-1ACF-94A3-9DFD-E331EC943669}"/>
                </a:ext>
              </a:extLst>
            </p:cNvPr>
            <p:cNvCxnSpPr>
              <a:cxnSpLocks/>
            </p:cNvCxnSpPr>
            <p:nvPr/>
          </p:nvCxnSpPr>
          <p:spPr>
            <a:xfrm flipV="1">
              <a:off x="3420219" y="4888104"/>
              <a:ext cx="2133503" cy="726219"/>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02011BED-1EDA-D0EE-8118-13CFF7E4933A}"/>
                </a:ext>
              </a:extLst>
            </p:cNvPr>
            <p:cNvSpPr txBox="1"/>
            <p:nvPr/>
          </p:nvSpPr>
          <p:spPr>
            <a:xfrm>
              <a:off x="5594944" y="5276333"/>
              <a:ext cx="956520" cy="400110"/>
            </a:xfrm>
            <a:prstGeom prst="rect">
              <a:avLst/>
            </a:prstGeom>
            <a:noFill/>
          </p:spPr>
          <p:txBody>
            <a:bodyPr wrap="square" rtlCol="0">
              <a:spAutoFit/>
            </a:bodyPr>
            <a:lstStyle/>
            <a:p>
              <a:r>
                <a:rPr lang="en-US" altLang="ko-KR" sz="1000" dirty="0"/>
                <a:t>Light-weight linear</a:t>
              </a:r>
              <a:endParaRPr lang="ko-KR" altLang="en-US" sz="1000" dirty="0"/>
            </a:p>
          </p:txBody>
        </p:sp>
        <p:sp>
          <p:nvSpPr>
            <p:cNvPr id="226" name="TextBox 225">
              <a:extLst>
                <a:ext uri="{FF2B5EF4-FFF2-40B4-BE49-F238E27FC236}">
                  <a16:creationId xmlns:a16="http://schemas.microsoft.com/office/drawing/2014/main" id="{01595030-708C-3EE4-A7C5-7837FF533CA1}"/>
                </a:ext>
              </a:extLst>
            </p:cNvPr>
            <p:cNvSpPr txBox="1"/>
            <p:nvPr/>
          </p:nvSpPr>
          <p:spPr>
            <a:xfrm>
              <a:off x="2386869" y="4963936"/>
              <a:ext cx="730113" cy="292388"/>
            </a:xfrm>
            <a:prstGeom prst="rect">
              <a:avLst/>
            </a:prstGeom>
            <a:noFill/>
          </p:spPr>
          <p:txBody>
            <a:bodyPr wrap="square">
              <a:spAutoFit/>
            </a:bodyPr>
            <a:lstStyle/>
            <a:p>
              <a:r>
                <a:rPr lang="en-US" altLang="ko-KR" sz="1300" dirty="0"/>
                <a:t>low </a:t>
              </a:r>
              <a:endParaRPr lang="ko-KR" altLang="en-US" sz="1300" dirty="0"/>
            </a:p>
          </p:txBody>
        </p:sp>
        <p:sp>
          <p:nvSpPr>
            <p:cNvPr id="227" name="TextBox 226">
              <a:extLst>
                <a:ext uri="{FF2B5EF4-FFF2-40B4-BE49-F238E27FC236}">
                  <a16:creationId xmlns:a16="http://schemas.microsoft.com/office/drawing/2014/main" id="{2ACF7155-E25C-AE85-991C-48CE06DD5E5B}"/>
                </a:ext>
              </a:extLst>
            </p:cNvPr>
            <p:cNvSpPr txBox="1"/>
            <p:nvPr/>
          </p:nvSpPr>
          <p:spPr>
            <a:xfrm>
              <a:off x="2448404" y="3265863"/>
              <a:ext cx="730113" cy="292388"/>
            </a:xfrm>
            <a:prstGeom prst="rect">
              <a:avLst/>
            </a:prstGeom>
            <a:noFill/>
          </p:spPr>
          <p:txBody>
            <a:bodyPr wrap="square">
              <a:spAutoFit/>
            </a:bodyPr>
            <a:lstStyle/>
            <a:p>
              <a:r>
                <a:rPr lang="en-US" altLang="ko-KR" sz="1300" dirty="0"/>
                <a:t>high</a:t>
              </a:r>
              <a:endParaRPr lang="ko-KR" altLang="en-US" sz="1300" dirty="0"/>
            </a:p>
          </p:txBody>
        </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C4142D4A-46C0-2904-195A-7CAB9C7B3A49}"/>
                    </a:ext>
                  </a:extLst>
                </p:cNvPr>
                <p:cNvSpPr txBox="1"/>
                <p:nvPr/>
              </p:nvSpPr>
              <p:spPr>
                <a:xfrm>
                  <a:off x="3892896" y="3180881"/>
                  <a:ext cx="1371600" cy="276999"/>
                </a:xfrm>
                <a:prstGeom prst="rect">
                  <a:avLst/>
                </a:prstGeom>
                <a:solidFill>
                  <a:schemeClr val="bg1"/>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sSup>
                          <m:sSupPr>
                            <m:ctrlPr>
                              <a:rPr lang="pt-BR" altLang="ko-KR" i="1" smtClean="0">
                                <a:latin typeface="Cambria Math" panose="02040503050406030204" pitchFamily="18" charset="0"/>
                              </a:rPr>
                            </m:ctrlPr>
                          </m:sSupPr>
                          <m:e>
                            <m:r>
                              <a:rPr lang="en-US" altLang="ko-KR" b="1" i="1">
                                <a:latin typeface="Cambria Math" panose="02040503050406030204" pitchFamily="18" charset="0"/>
                              </a:rPr>
                              <m:t>𝒁</m:t>
                            </m:r>
                          </m:e>
                          <m:sup>
                            <m:r>
                              <a:rPr lang="en-US" altLang="ko-KR" i="1">
                                <a:latin typeface="Cambria Math" panose="02040503050406030204" pitchFamily="18" charset="0"/>
                              </a:rPr>
                              <m:t>𝐿</m:t>
                            </m:r>
                            <m:r>
                              <a:rPr lang="en-US" altLang="ko-KR" i="1">
                                <a:latin typeface="Cambria Math" panose="02040503050406030204" pitchFamily="18" charset="0"/>
                              </a:rPr>
                              <m:t>+1</m:t>
                            </m:r>
                          </m:sup>
                        </m:sSup>
                        <m:r>
                          <a:rPr lang="en-US" altLang="ko-KR" i="1">
                            <a:latin typeface="Cambria Math" panose="02040503050406030204" pitchFamily="18" charset="0"/>
                            <a:ea typeface="Cambria Math" panose="02040503050406030204" pitchFamily="18" charset="0"/>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i="1">
                                <a:latin typeface="Cambria Math" panose="02040503050406030204" pitchFamily="18" charset="0"/>
                              </a:rPr>
                              <m:t>𝐿</m:t>
                            </m:r>
                            <m:r>
                              <a:rPr lang="en-US" altLang="ko-KR" i="1">
                                <a:latin typeface="Cambria Math" panose="02040503050406030204" pitchFamily="18" charset="0"/>
                              </a:rPr>
                              <m:t>+1</m:t>
                            </m:r>
                          </m:sup>
                        </m:sSup>
                      </m:oMath>
                    </m:oMathPara>
                  </a14:m>
                  <a:endParaRPr lang="ko-KR" altLang="en-US" dirty="0"/>
                </a:p>
              </p:txBody>
            </p:sp>
          </mc:Choice>
          <mc:Fallback xmlns="">
            <p:sp>
              <p:nvSpPr>
                <p:cNvPr id="228" name="TextBox 227">
                  <a:extLst>
                    <a:ext uri="{FF2B5EF4-FFF2-40B4-BE49-F238E27FC236}">
                      <a16:creationId xmlns:a16="http://schemas.microsoft.com/office/drawing/2014/main" id="{C4142D4A-46C0-2904-195A-7CAB9C7B3A49}"/>
                    </a:ext>
                  </a:extLst>
                </p:cNvPr>
                <p:cNvSpPr txBox="1">
                  <a:spLocks noRot="1" noChangeAspect="1" noMove="1" noResize="1" noEditPoints="1" noAdjustHandles="1" noChangeArrowheads="1" noChangeShapeType="1" noTextEdit="1"/>
                </p:cNvSpPr>
                <p:nvPr/>
              </p:nvSpPr>
              <p:spPr>
                <a:xfrm>
                  <a:off x="3892896" y="3180881"/>
                  <a:ext cx="1371600" cy="276999"/>
                </a:xfrm>
                <a:prstGeom prst="rect">
                  <a:avLst/>
                </a:prstGeom>
                <a:blipFill>
                  <a:blip r:embed="rId11"/>
                  <a:stretch>
                    <a:fillRect l="-2667" t="-4444" b="-24444"/>
                  </a:stretch>
                </a:blipFill>
              </p:spPr>
              <p:txBody>
                <a:bodyPr/>
                <a:lstStyle/>
                <a:p>
                  <a:r>
                    <a:rPr lang="en-US">
                      <a:noFill/>
                    </a:rPr>
                    <a:t> </a:t>
                  </a:r>
                </a:p>
              </p:txBody>
            </p:sp>
          </mc:Fallback>
        </mc:AlternateContent>
        <p:grpSp>
          <p:nvGrpSpPr>
            <p:cNvPr id="229" name="그룹 34">
              <a:extLst>
                <a:ext uri="{FF2B5EF4-FFF2-40B4-BE49-F238E27FC236}">
                  <a16:creationId xmlns:a16="http://schemas.microsoft.com/office/drawing/2014/main" id="{9D0AF401-CB97-8E92-1A02-13BB93B67066}"/>
                </a:ext>
              </a:extLst>
            </p:cNvPr>
            <p:cNvGrpSpPr/>
            <p:nvPr/>
          </p:nvGrpSpPr>
          <p:grpSpPr>
            <a:xfrm>
              <a:off x="5149651" y="3139612"/>
              <a:ext cx="890588" cy="346084"/>
              <a:chOff x="2378869" y="3762376"/>
              <a:chExt cx="890588" cy="346084"/>
            </a:xfrm>
          </p:grpSpPr>
          <p:sp>
            <p:nvSpPr>
              <p:cNvPr id="230" name="정육면체 40">
                <a:extLst>
                  <a:ext uri="{FF2B5EF4-FFF2-40B4-BE49-F238E27FC236}">
                    <a16:creationId xmlns:a16="http://schemas.microsoft.com/office/drawing/2014/main" id="{5B95B000-9C9C-92D8-EF6A-3B4E365576D6}"/>
                  </a:ext>
                </a:extLst>
              </p:cNvPr>
              <p:cNvSpPr/>
              <p:nvPr/>
            </p:nvSpPr>
            <p:spPr>
              <a:xfrm>
                <a:off x="2378869" y="3762376"/>
                <a:ext cx="890588" cy="346084"/>
              </a:xfrm>
              <a:prstGeom prst="cube">
                <a:avLst>
                  <a:gd name="adj" fmla="val 91336"/>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1" name="TextBox 230">
                <a:extLst>
                  <a:ext uri="{FF2B5EF4-FFF2-40B4-BE49-F238E27FC236}">
                    <a16:creationId xmlns:a16="http://schemas.microsoft.com/office/drawing/2014/main" id="{568C24C0-26BB-162C-E1BF-75F059451F92}"/>
                  </a:ext>
                </a:extLst>
              </p:cNvPr>
              <p:cNvSpPr txBox="1"/>
              <p:nvPr/>
            </p:nvSpPr>
            <p:spPr>
              <a:xfrm>
                <a:off x="2619376" y="3809196"/>
                <a:ext cx="454819" cy="200055"/>
              </a:xfrm>
              <a:prstGeom prst="rect">
                <a:avLst/>
              </a:prstGeom>
              <a:noFill/>
            </p:spPr>
            <p:txBody>
              <a:bodyPr wrap="square" rtlCol="0">
                <a:spAutoFit/>
              </a:bodyPr>
              <a:lstStyle/>
              <a:p>
                <a:r>
                  <a:rPr lang="en-US" altLang="ko-KR" sz="700" b="1"/>
                  <a:t>gate</a:t>
                </a:r>
                <a:endParaRPr lang="ko-KR" altLang="en-US" sz="700" b="1"/>
              </a:p>
            </p:txBody>
          </p:sp>
        </p:grpSp>
      </p:grpSp>
      <p:grpSp>
        <p:nvGrpSpPr>
          <p:cNvPr id="23" name="Group 22">
            <a:extLst>
              <a:ext uri="{FF2B5EF4-FFF2-40B4-BE49-F238E27FC236}">
                <a16:creationId xmlns:a16="http://schemas.microsoft.com/office/drawing/2014/main" id="{CFC13E85-B564-01B8-F91B-4EAA3B6640CA}"/>
              </a:ext>
            </a:extLst>
          </p:cNvPr>
          <p:cNvGrpSpPr/>
          <p:nvPr/>
        </p:nvGrpSpPr>
        <p:grpSpPr>
          <a:xfrm>
            <a:off x="7535941" y="3296243"/>
            <a:ext cx="3917055" cy="3311590"/>
            <a:chOff x="7535941" y="3201614"/>
            <a:chExt cx="3917055" cy="3311590"/>
          </a:xfrm>
        </p:grpSpPr>
        <p:pic>
          <p:nvPicPr>
            <p:cNvPr id="17" name="그림 6">
              <a:extLst>
                <a:ext uri="{FF2B5EF4-FFF2-40B4-BE49-F238E27FC236}">
                  <a16:creationId xmlns:a16="http://schemas.microsoft.com/office/drawing/2014/main" id="{538F4004-0705-ACB7-C984-35C8130D52E8}"/>
                </a:ext>
              </a:extLst>
            </p:cNvPr>
            <p:cNvPicPr>
              <a:picLocks noChangeAspect="1"/>
            </p:cNvPicPr>
            <p:nvPr/>
          </p:nvPicPr>
          <p:blipFill>
            <a:blip r:embed="rId12"/>
            <a:stretch>
              <a:fillRect/>
            </a:stretch>
          </p:blipFill>
          <p:spPr>
            <a:xfrm>
              <a:off x="7535941" y="3577983"/>
              <a:ext cx="3917055" cy="293522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27493F7-760D-01CB-586A-AB02A96B541F}"/>
                    </a:ext>
                  </a:extLst>
                </p:cNvPr>
                <p:cNvSpPr txBox="1"/>
                <p:nvPr/>
              </p:nvSpPr>
              <p:spPr>
                <a:xfrm>
                  <a:off x="8380035" y="3201614"/>
                  <a:ext cx="697393" cy="407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altLang="ko-KR" sz="2000" b="1" i="1" smtClean="0">
                                <a:latin typeface="Cambria Math" panose="02040503050406030204" pitchFamily="18" charset="0"/>
                              </a:rPr>
                            </m:ctrlPr>
                          </m:sSupPr>
                          <m:e>
                            <m:r>
                              <a:rPr lang="en-US" altLang="ko-KR" sz="2000" b="1" i="1">
                                <a:latin typeface="Cambria Math" panose="02040503050406030204" pitchFamily="18" charset="0"/>
                              </a:rPr>
                              <m:t>𝑮</m:t>
                            </m:r>
                          </m:e>
                          <m:sup>
                            <m:r>
                              <a:rPr lang="en-US" altLang="ko-KR" sz="2000" b="1" i="1" smtClean="0">
                                <a:latin typeface="Cambria Math" panose="02040503050406030204" pitchFamily="18" charset="0"/>
                              </a:rPr>
                              <m:t>𝟏</m:t>
                            </m:r>
                          </m:sup>
                        </m:sSup>
                      </m:oMath>
                    </m:oMathPara>
                  </a14:m>
                  <a:endParaRPr lang="ko-KR" altLang="en-US" sz="2000" dirty="0"/>
                </a:p>
              </p:txBody>
            </p:sp>
          </mc:Choice>
          <mc:Fallback xmlns="">
            <p:sp>
              <p:nvSpPr>
                <p:cNvPr id="18" name="TextBox 17">
                  <a:extLst>
                    <a:ext uri="{FF2B5EF4-FFF2-40B4-BE49-F238E27FC236}">
                      <a16:creationId xmlns:a16="http://schemas.microsoft.com/office/drawing/2014/main" id="{A27493F7-760D-01CB-586A-AB02A96B541F}"/>
                    </a:ext>
                  </a:extLst>
                </p:cNvPr>
                <p:cNvSpPr txBox="1">
                  <a:spLocks noRot="1" noChangeAspect="1" noMove="1" noResize="1" noEditPoints="1" noAdjustHandles="1" noChangeArrowheads="1" noChangeShapeType="1" noTextEdit="1"/>
                </p:cNvSpPr>
                <p:nvPr/>
              </p:nvSpPr>
              <p:spPr>
                <a:xfrm>
                  <a:off x="8380035" y="3201614"/>
                  <a:ext cx="697393" cy="4070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0C9838-C4C5-459A-22CA-53D57A191206}"/>
                    </a:ext>
                  </a:extLst>
                </p:cNvPr>
                <p:cNvSpPr txBox="1"/>
                <p:nvPr/>
              </p:nvSpPr>
              <p:spPr>
                <a:xfrm>
                  <a:off x="9184754" y="3201614"/>
                  <a:ext cx="697393" cy="407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altLang="ko-KR" sz="2000" b="1" i="1" smtClean="0">
                                <a:latin typeface="Cambria Math" panose="02040503050406030204" pitchFamily="18" charset="0"/>
                              </a:rPr>
                            </m:ctrlPr>
                          </m:sSupPr>
                          <m:e>
                            <m:r>
                              <a:rPr lang="en-US" altLang="ko-KR" sz="2000" b="1" i="1">
                                <a:latin typeface="Cambria Math" panose="02040503050406030204" pitchFamily="18" charset="0"/>
                              </a:rPr>
                              <m:t>𝑮</m:t>
                            </m:r>
                          </m:e>
                          <m:sup>
                            <m:r>
                              <a:rPr lang="en-US" altLang="ko-KR" sz="2000" b="1" i="1" smtClean="0">
                                <a:latin typeface="Cambria Math" panose="02040503050406030204" pitchFamily="18" charset="0"/>
                              </a:rPr>
                              <m:t>𝟐</m:t>
                            </m:r>
                          </m:sup>
                        </m:sSup>
                      </m:oMath>
                    </m:oMathPara>
                  </a14:m>
                  <a:endParaRPr lang="ko-KR" altLang="en-US" sz="2000" dirty="0"/>
                </a:p>
              </p:txBody>
            </p:sp>
          </mc:Choice>
          <mc:Fallback xmlns="">
            <p:sp>
              <p:nvSpPr>
                <p:cNvPr id="19" name="TextBox 18">
                  <a:extLst>
                    <a:ext uri="{FF2B5EF4-FFF2-40B4-BE49-F238E27FC236}">
                      <a16:creationId xmlns:a16="http://schemas.microsoft.com/office/drawing/2014/main" id="{D60C9838-C4C5-459A-22CA-53D57A191206}"/>
                    </a:ext>
                  </a:extLst>
                </p:cNvPr>
                <p:cNvSpPr txBox="1">
                  <a:spLocks noRot="1" noChangeAspect="1" noMove="1" noResize="1" noEditPoints="1" noAdjustHandles="1" noChangeArrowheads="1" noChangeShapeType="1" noTextEdit="1"/>
                </p:cNvSpPr>
                <p:nvPr/>
              </p:nvSpPr>
              <p:spPr>
                <a:xfrm>
                  <a:off x="9184754" y="3201614"/>
                  <a:ext cx="697393" cy="40709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5C6CB1-CA8A-E336-10BD-FDB65BB9B86B}"/>
                    </a:ext>
                  </a:extLst>
                </p:cNvPr>
                <p:cNvSpPr txBox="1"/>
                <p:nvPr/>
              </p:nvSpPr>
              <p:spPr>
                <a:xfrm>
                  <a:off x="9970178" y="3201614"/>
                  <a:ext cx="697393" cy="407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altLang="ko-KR" sz="2000" b="1" i="1" smtClean="0">
                                <a:latin typeface="Cambria Math" panose="02040503050406030204" pitchFamily="18" charset="0"/>
                              </a:rPr>
                            </m:ctrlPr>
                          </m:sSupPr>
                          <m:e>
                            <m:r>
                              <a:rPr lang="en-US" altLang="ko-KR" sz="2000" b="1" i="1">
                                <a:latin typeface="Cambria Math" panose="02040503050406030204" pitchFamily="18" charset="0"/>
                              </a:rPr>
                              <m:t>𝑮</m:t>
                            </m:r>
                          </m:e>
                          <m:sup>
                            <m:r>
                              <a:rPr lang="en-US" altLang="ko-KR" sz="2000" b="1" i="1" smtClean="0">
                                <a:latin typeface="Cambria Math" panose="02040503050406030204" pitchFamily="18" charset="0"/>
                              </a:rPr>
                              <m:t>𝟑</m:t>
                            </m:r>
                          </m:sup>
                        </m:sSup>
                      </m:oMath>
                    </m:oMathPara>
                  </a14:m>
                  <a:endParaRPr lang="ko-KR" altLang="en-US" sz="2000" dirty="0"/>
                </a:p>
              </p:txBody>
            </p:sp>
          </mc:Choice>
          <mc:Fallback xmlns="">
            <p:sp>
              <p:nvSpPr>
                <p:cNvPr id="20" name="TextBox 19">
                  <a:extLst>
                    <a:ext uri="{FF2B5EF4-FFF2-40B4-BE49-F238E27FC236}">
                      <a16:creationId xmlns:a16="http://schemas.microsoft.com/office/drawing/2014/main" id="{005C6CB1-CA8A-E336-10BD-FDB65BB9B86B}"/>
                    </a:ext>
                  </a:extLst>
                </p:cNvPr>
                <p:cNvSpPr txBox="1">
                  <a:spLocks noRot="1" noChangeAspect="1" noMove="1" noResize="1" noEditPoints="1" noAdjustHandles="1" noChangeArrowheads="1" noChangeShapeType="1" noTextEdit="1"/>
                </p:cNvSpPr>
                <p:nvPr/>
              </p:nvSpPr>
              <p:spPr>
                <a:xfrm>
                  <a:off x="9970178" y="3201614"/>
                  <a:ext cx="697393" cy="4070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6816402-66AE-BF7E-1AFD-E0BB8FEEF760}"/>
                    </a:ext>
                  </a:extLst>
                </p:cNvPr>
                <p:cNvSpPr txBox="1"/>
                <p:nvPr/>
              </p:nvSpPr>
              <p:spPr>
                <a:xfrm>
                  <a:off x="10722012" y="3202031"/>
                  <a:ext cx="697393" cy="4062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BR" altLang="ko-KR" sz="2000" b="1" i="1" smtClean="0">
                                <a:latin typeface="Cambria Math" panose="02040503050406030204" pitchFamily="18" charset="0"/>
                              </a:rPr>
                            </m:ctrlPr>
                          </m:sSupPr>
                          <m:e>
                            <m:r>
                              <a:rPr lang="en-US" altLang="ko-KR" sz="2000" b="1" i="1">
                                <a:latin typeface="Cambria Math" panose="02040503050406030204" pitchFamily="18" charset="0"/>
                              </a:rPr>
                              <m:t>𝑮</m:t>
                            </m:r>
                          </m:e>
                          <m:sup>
                            <m:r>
                              <a:rPr lang="en-US" altLang="ko-KR" sz="2000" b="1" i="1" smtClean="0">
                                <a:latin typeface="Cambria Math" panose="02040503050406030204" pitchFamily="18" charset="0"/>
                              </a:rPr>
                              <m:t>𝟒</m:t>
                            </m:r>
                          </m:sup>
                        </m:sSup>
                      </m:oMath>
                    </m:oMathPara>
                  </a14:m>
                  <a:endParaRPr lang="ko-KR" altLang="en-US" sz="2000"/>
                </a:p>
              </p:txBody>
            </p:sp>
          </mc:Choice>
          <mc:Fallback xmlns="">
            <p:sp>
              <p:nvSpPr>
                <p:cNvPr id="21" name="TextBox 20">
                  <a:extLst>
                    <a:ext uri="{FF2B5EF4-FFF2-40B4-BE49-F238E27FC236}">
                      <a16:creationId xmlns:a16="http://schemas.microsoft.com/office/drawing/2014/main" id="{36816402-66AE-BF7E-1AFD-E0BB8FEEF760}"/>
                    </a:ext>
                  </a:extLst>
                </p:cNvPr>
                <p:cNvSpPr txBox="1">
                  <a:spLocks noRot="1" noChangeAspect="1" noMove="1" noResize="1" noEditPoints="1" noAdjustHandles="1" noChangeArrowheads="1" noChangeShapeType="1" noTextEdit="1"/>
                </p:cNvSpPr>
                <p:nvPr/>
              </p:nvSpPr>
              <p:spPr>
                <a:xfrm>
                  <a:off x="10722012" y="3202031"/>
                  <a:ext cx="697393" cy="406265"/>
                </a:xfrm>
                <a:prstGeom prst="rect">
                  <a:avLst/>
                </a:prstGeom>
                <a:blipFill>
                  <a:blip r:embed="rId16"/>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A197652-CF83-A420-992F-9AF879167A1B}"/>
                </a:ext>
              </a:extLst>
            </p:cNvPr>
            <p:cNvSpPr txBox="1"/>
            <p:nvPr/>
          </p:nvSpPr>
          <p:spPr>
            <a:xfrm>
              <a:off x="7535941" y="3243581"/>
              <a:ext cx="697393" cy="323165"/>
            </a:xfrm>
            <a:prstGeom prst="rect">
              <a:avLst/>
            </a:prstGeom>
            <a:noFill/>
          </p:spPr>
          <p:txBody>
            <a:bodyPr wrap="square">
              <a:spAutoFit/>
            </a:bodyPr>
            <a:lstStyle/>
            <a:p>
              <a:r>
                <a:rPr lang="en-US" altLang="ko-KR" sz="1500" dirty="0"/>
                <a:t>input</a:t>
              </a:r>
              <a:endParaRPr lang="ko-KR" altLang="en-US" sz="1500" dirty="0"/>
            </a:p>
          </p:txBody>
        </p:sp>
      </p:grpSp>
    </p:spTree>
    <p:extLst>
      <p:ext uri="{BB962C8B-B14F-4D97-AF65-F5344CB8AC3E}">
        <p14:creationId xmlns:p14="http://schemas.microsoft.com/office/powerpoint/2010/main" val="161961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825625"/>
                <a:ext cx="10972800" cy="4351338"/>
              </a:xfrm>
            </p:spPr>
            <p:txBody>
              <a:bodyPr>
                <a:normAutofit/>
              </a:bodyPr>
              <a:lstStyle/>
              <a:p>
                <a:pPr marL="457200" indent="-457200">
                  <a:buFont typeface="+mj-lt"/>
                  <a:buAutoNum type="arabicPeriod" startAt="2"/>
                </a:pPr>
                <a:r>
                  <a:rPr kumimoji="1" lang="en-US" altLang="en-US" sz="2400" dirty="0"/>
                  <a:t>Gate Aggregation</a:t>
                </a:r>
                <a:endParaRPr lang="en-US" sz="2400" dirty="0"/>
              </a:p>
              <a:p>
                <a:pPr lvl="1"/>
                <a:r>
                  <a:rPr lang="en-US" sz="2000" dirty="0"/>
                  <a:t>Another </a:t>
                </a:r>
                <a:r>
                  <a:rPr lang="en-US" sz="2000" b="1" dirty="0"/>
                  <a:t>linear layer </a:t>
                </a:r>
                <a14:m>
                  <m:oMath xmlns:m="http://schemas.openxmlformats.org/officeDocument/2006/math">
                    <m:r>
                      <a:rPr lang="en-US" sz="2000" b="0" i="1" dirty="0" smtClean="0">
                        <a:latin typeface="Cambria Math" panose="02040503050406030204" pitchFamily="18" charset="0"/>
                      </a:rPr>
                      <m:t>h</m:t>
                    </m:r>
                    <m:d>
                      <m:dPr>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m:t>
                        </m:r>
                      </m:e>
                    </m:d>
                    <m:r>
                      <a:rPr lang="en-US" sz="2000" i="1" dirty="0" smtClean="0">
                        <a:latin typeface="Cambria Math" panose="02040503050406030204" pitchFamily="18" charset="0"/>
                      </a:rPr>
                      <m:t> </m:t>
                    </m:r>
                  </m:oMath>
                </a14:m>
                <a:r>
                  <a:rPr lang="en-US" sz="2000" dirty="0"/>
                  <a:t>is used for </a:t>
                </a:r>
                <a:r>
                  <a:rPr lang="en-US" sz="2000" b="1" dirty="0"/>
                  <a:t>inter-channel communication </a:t>
                </a:r>
                <a:r>
                  <a:rPr lang="en-US" sz="2000" dirty="0"/>
                  <a:t>and modulator mapping </a:t>
                </a:r>
                <a14:m>
                  <m:oMath xmlns:m="http://schemas.openxmlformats.org/officeDocument/2006/math">
                    <m:r>
                      <a:rPr lang="en-US" sz="2000" b="0" i="1" dirty="0" smtClean="0">
                        <a:latin typeface="Cambria Math" panose="02040503050406030204" pitchFamily="18" charset="0"/>
                      </a:rPr>
                      <m:t>𝑚</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ea typeface="Cambria Math" panose="02040503050406030204" pitchFamily="18" charset="0"/>
                          </a:rPr>
                          <m:t>⋅</m:t>
                        </m:r>
                      </m:e>
                    </m:d>
                  </m:oMath>
                </a14:m>
                <a:r>
                  <a:rPr lang="en-US" sz="2000" dirty="0"/>
                  <a:t>.</a:t>
                </a:r>
              </a:p>
              <a:p>
                <a:pPr lvl="1"/>
                <a:r>
                  <a:rPr lang="en-US" sz="2000" dirty="0"/>
                  <a:t>Observation: The modulators automatically pay more attention to the objects inducing the category.</a:t>
                </a:r>
              </a:p>
              <a:p>
                <a:pPr lvl="1">
                  <a:buFont typeface="Wingdings" panose="05000000000000000000" pitchFamily="2" charset="2"/>
                  <a:buChar char="à"/>
                </a:pPr>
                <a:r>
                  <a:rPr lang="en-US" sz="2000" dirty="0" err="1"/>
                  <a:t>FocalNets</a:t>
                </a:r>
                <a:r>
                  <a:rPr lang="en-US" sz="2000" dirty="0"/>
                  <a:t> is </a:t>
                </a:r>
                <a:r>
                  <a:rPr lang="en-US" sz="2000" b="1" dirty="0"/>
                  <a:t>good at localizing the most discriminative regions </a:t>
                </a:r>
                <a:r>
                  <a:rPr lang="en-US" sz="2000" dirty="0"/>
                  <a:t>from the image and thus spending more effort</a:t>
                </a:r>
                <a:r>
                  <a:rPr lang="en-US" sz="2000" b="1" dirty="0"/>
                  <a:t> to modulate these regions </a:t>
                </a:r>
                <a:r>
                  <a:rPr lang="en-US" sz="2000" dirty="0"/>
                  <a:t>to produce the final predictions.</a:t>
                </a:r>
              </a:p>
            </p:txBody>
          </p:sp>
        </mc:Choice>
        <mc:Fallback xmlns="">
          <p:sp>
            <p:nvSpPr>
              <p:cNvPr id="3" name="Content Placeholder 2">
                <a:extLst>
                  <a:ext uri="{FF2B5EF4-FFF2-40B4-BE49-F238E27FC236}">
                    <a16:creationId xmlns:a16="http://schemas.microsoft.com/office/drawing/2014/main" id="{BBB036FF-935D-57A7-2CDC-E47E49AC485E}"/>
                  </a:ext>
                </a:extLst>
              </p:cNvPr>
              <p:cNvSpPr>
                <a:spLocks noGrp="1" noRot="1" noChangeAspect="1" noMove="1" noResize="1" noEditPoints="1" noAdjustHandles="1" noChangeArrowheads="1" noChangeShapeType="1" noTextEdit="1"/>
              </p:cNvSpPr>
              <p:nvPr>
                <p:ph idx="1"/>
              </p:nvPr>
            </p:nvSpPr>
            <p:spPr>
              <a:xfrm>
                <a:off x="838200" y="1825625"/>
                <a:ext cx="10972800" cy="4351338"/>
              </a:xfrm>
              <a:blipFill>
                <a:blip r:embed="rId2"/>
                <a:stretch>
                  <a:fillRect l="-889" t="-2101" r="-9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13</a:t>
            </a:fld>
            <a:endParaRPr lang="en-US"/>
          </a:p>
        </p:txBody>
      </p:sp>
      <p:grpSp>
        <p:nvGrpSpPr>
          <p:cNvPr id="154" name="Group 153">
            <a:extLst>
              <a:ext uri="{FF2B5EF4-FFF2-40B4-BE49-F238E27FC236}">
                <a16:creationId xmlns:a16="http://schemas.microsoft.com/office/drawing/2014/main" id="{E5CAA849-A653-2D6C-3C44-ACF231ADF066}"/>
              </a:ext>
            </a:extLst>
          </p:cNvPr>
          <p:cNvGrpSpPr/>
          <p:nvPr/>
        </p:nvGrpSpPr>
        <p:grpSpPr>
          <a:xfrm>
            <a:off x="1119790" y="3791860"/>
            <a:ext cx="6015515" cy="3066140"/>
            <a:chOff x="1195990" y="3472773"/>
            <a:chExt cx="6015515" cy="3066140"/>
          </a:xfrm>
        </p:grpSpPr>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93EDAAA1-6B6D-0B05-8999-F501A59B1AB0}"/>
                    </a:ext>
                  </a:extLst>
                </p:cNvPr>
                <p:cNvSpPr txBox="1"/>
                <p:nvPr/>
              </p:nvSpPr>
              <p:spPr>
                <a:xfrm>
                  <a:off x="3724715" y="5120898"/>
                  <a:ext cx="3086166" cy="778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i="1">
                                <a:latin typeface="Cambria Math" panose="02040503050406030204" pitchFamily="18" charset="0"/>
                              </a:rPr>
                              <m:t>𝑜𝑢𝑡</m:t>
                            </m:r>
                          </m:sup>
                        </m:sSup>
                        <m:r>
                          <a:rPr lang="en-US" altLang="ko-KR" i="1">
                            <a:latin typeface="Cambria Math" panose="02040503050406030204" pitchFamily="18" charset="0"/>
                          </a:rPr>
                          <m:t>=</m:t>
                        </m:r>
                        <m:nary>
                          <m:naryPr>
                            <m:chr m:val="∑"/>
                            <m:ctrlPr>
                              <a:rPr lang="en-US" altLang="ko-KR" i="1">
                                <a:latin typeface="Cambria Math" panose="02040503050406030204" pitchFamily="18" charset="0"/>
                              </a:rPr>
                            </m:ctrlPr>
                          </m:naryPr>
                          <m:sub>
                            <m:r>
                              <a:rPr lang="en-US" altLang="ko-KR" i="1">
                                <a:latin typeface="Cambria Math" panose="02040503050406030204" pitchFamily="18" charset="0"/>
                                <a:ea typeface="Cambria Math" panose="02040503050406030204" pitchFamily="18" charset="0"/>
                              </a:rPr>
                              <m:t>ℓ</m:t>
                            </m:r>
                            <m:r>
                              <a:rPr lang="en-US" altLang="ko-KR" i="1">
                                <a:latin typeface="Cambria Math" panose="02040503050406030204" pitchFamily="18" charset="0"/>
                              </a:rPr>
                              <m:t>=1</m:t>
                            </m:r>
                          </m:sub>
                          <m:sup>
                            <m:r>
                              <a:rPr lang="en-US" altLang="ko-KR" i="1">
                                <a:latin typeface="Cambria Math" panose="02040503050406030204" pitchFamily="18" charset="0"/>
                              </a:rPr>
                              <m:t>𝐿</m:t>
                            </m:r>
                            <m:r>
                              <a:rPr lang="en-US" altLang="ko-KR" i="1">
                                <a:latin typeface="Cambria Math" panose="02040503050406030204" pitchFamily="18" charset="0"/>
                              </a:rPr>
                              <m:t>+1</m:t>
                            </m:r>
                          </m:sup>
                          <m:e>
                            <m:sSup>
                              <m:sSupPr>
                                <m:ctrlPr>
                                  <a:rPr lang="pt-BR" altLang="ko-KR" i="1">
                                    <a:latin typeface="Cambria Math" panose="02040503050406030204" pitchFamily="18" charset="0"/>
                                  </a:rPr>
                                </m:ctrlPr>
                              </m:sSupPr>
                              <m:e>
                                <m:r>
                                  <a:rPr lang="en-US" altLang="ko-KR" b="1" i="1">
                                    <a:latin typeface="Cambria Math" panose="02040503050406030204" pitchFamily="18" charset="0"/>
                                  </a:rPr>
                                  <m:t>𝑮</m:t>
                                </m:r>
                              </m:e>
                              <m:sup>
                                <m:r>
                                  <a:rPr lang="en-US" altLang="ko-KR" i="1">
                                    <a:latin typeface="Cambria Math" panose="02040503050406030204" pitchFamily="18" charset="0"/>
                                    <a:ea typeface="Cambria Math" panose="02040503050406030204" pitchFamily="18" charset="0"/>
                                  </a:rPr>
                                  <m:t>ℓ</m:t>
                                </m:r>
                              </m:sup>
                            </m:sSup>
                            <m:r>
                              <m:rPr>
                                <m:nor/>
                              </m:rPr>
                              <a:rPr lang="ko-KR" altLang="en-US">
                                <a:solidFill>
                                  <a:srgbClr val="37352F"/>
                                </a:solidFill>
                                <a:latin typeface="iawriter-mono"/>
                              </a:rPr>
                              <m:t>⊙</m:t>
                            </m:r>
                            <m:sSup>
                              <m:sSupPr>
                                <m:ctrlPr>
                                  <a:rPr lang="pt-BR" altLang="ko-KR" i="1">
                                    <a:latin typeface="Cambria Math" panose="02040503050406030204" pitchFamily="18" charset="0"/>
                                  </a:rPr>
                                </m:ctrlPr>
                              </m:sSupPr>
                              <m:e>
                                <m:r>
                                  <a:rPr lang="en-US" altLang="ko-KR" b="1" i="1">
                                    <a:latin typeface="Cambria Math" panose="02040503050406030204" pitchFamily="18" charset="0"/>
                                  </a:rPr>
                                  <m:t>𝒁</m:t>
                                </m:r>
                              </m:e>
                              <m:sup>
                                <m:r>
                                  <a:rPr lang="en-US" altLang="ko-KR" i="1">
                                    <a:latin typeface="Cambria Math" panose="02040503050406030204" pitchFamily="18" charset="0"/>
                                    <a:ea typeface="Cambria Math" panose="02040503050406030204" pitchFamily="18" charset="0"/>
                                  </a:rPr>
                                  <m:t>ℓ</m:t>
                                </m:r>
                              </m:sup>
                            </m:sSup>
                          </m:e>
                        </m:nary>
                        <m:r>
                          <a:rPr lang="en-US" altLang="ko-KR" i="1">
                            <a:latin typeface="Cambria Math" panose="02040503050406030204" pitchFamily="18" charset="0"/>
                          </a:rPr>
                          <m:t> </m:t>
                        </m:r>
                        <m:r>
                          <a:rPr lang="ko-KR" altLang="en-US" i="1">
                            <a:latin typeface="Cambria Math" panose="02040503050406030204" pitchFamily="18" charset="0"/>
                          </a:rPr>
                          <m:t>∈</m:t>
                        </m:r>
                        <m:sSup>
                          <m:sSupPr>
                            <m:ctrlPr>
                              <a:rPr lang="pt-BR" altLang="ko-KR" i="1">
                                <a:latin typeface="Cambria Math" panose="02040503050406030204" pitchFamily="18" charset="0"/>
                              </a:rPr>
                            </m:ctrlPr>
                          </m:sSupPr>
                          <m:e>
                            <m:r>
                              <a:rPr lang="en-US" altLang="ko-KR" i="1">
                                <a:latin typeface="Cambria Math" panose="02040503050406030204" pitchFamily="18" charset="0"/>
                              </a:rPr>
                              <m:t>𝑅</m:t>
                            </m:r>
                          </m:e>
                          <m:sup>
                            <m:r>
                              <a:rPr lang="en-US" altLang="ko-KR" i="1">
                                <a:latin typeface="Cambria Math" panose="02040503050406030204" pitchFamily="18" charset="0"/>
                              </a:rPr>
                              <m:t>𝐻</m:t>
                            </m:r>
                            <m:r>
                              <m:rPr>
                                <m:nor/>
                              </m:rPr>
                              <a:rPr lang="en-US" altLang="ko-KR"/>
                              <m:t>×</m:t>
                            </m:r>
                            <m:r>
                              <a:rPr lang="en-US" altLang="ko-KR" i="1">
                                <a:latin typeface="Cambria Math" panose="02040503050406030204" pitchFamily="18" charset="0"/>
                              </a:rPr>
                              <m:t>𝑊</m:t>
                            </m:r>
                            <m:r>
                              <m:rPr>
                                <m:nor/>
                              </m:rPr>
                              <a:rPr lang="en-US" altLang="ko-KR"/>
                              <m:t>×</m:t>
                            </m:r>
                            <m:r>
                              <a:rPr lang="en-US" altLang="ko-KR" i="1">
                                <a:latin typeface="Cambria Math" panose="02040503050406030204" pitchFamily="18" charset="0"/>
                              </a:rPr>
                              <m:t>𝐶</m:t>
                            </m:r>
                          </m:sup>
                        </m:sSup>
                      </m:oMath>
                    </m:oMathPara>
                  </a14:m>
                  <a:endParaRPr lang="ko-KR" altLang="en-US" dirty="0"/>
                </a:p>
              </p:txBody>
            </p:sp>
          </mc:Choice>
          <mc:Fallback xmlns="">
            <p:sp>
              <p:nvSpPr>
                <p:cNvPr id="143" name="TextBox 142">
                  <a:extLst>
                    <a:ext uri="{FF2B5EF4-FFF2-40B4-BE49-F238E27FC236}">
                      <a16:creationId xmlns:a16="http://schemas.microsoft.com/office/drawing/2014/main" id="{93EDAAA1-6B6D-0B05-8999-F501A59B1AB0}"/>
                    </a:ext>
                  </a:extLst>
                </p:cNvPr>
                <p:cNvSpPr txBox="1">
                  <a:spLocks noRot="1" noChangeAspect="1" noMove="1" noResize="1" noEditPoints="1" noAdjustHandles="1" noChangeArrowheads="1" noChangeShapeType="1" noTextEdit="1"/>
                </p:cNvSpPr>
                <p:nvPr/>
              </p:nvSpPr>
              <p:spPr>
                <a:xfrm>
                  <a:off x="3724715" y="5120898"/>
                  <a:ext cx="3086166" cy="7786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0BE0A86B-2150-A6F9-84E7-E4DE0F6C0B79}"/>
                    </a:ext>
                  </a:extLst>
                </p:cNvPr>
                <p:cNvSpPr txBox="1"/>
                <p:nvPr/>
              </p:nvSpPr>
              <p:spPr>
                <a:xfrm>
                  <a:off x="4073703" y="4499174"/>
                  <a:ext cx="172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d>
                          <m:dPr>
                            <m:ctrlPr>
                              <a:rPr lang="en-US" i="1" dirty="0">
                                <a:latin typeface="Cambria Math" panose="02040503050406030204" pitchFamily="18" charset="0"/>
                              </a:rPr>
                            </m:ctrlPr>
                          </m:dPr>
                          <m:e>
                            <m:r>
                              <a:rPr lang="en-US" b="1" i="1" dirty="0" smtClean="0">
                                <a:latin typeface="Cambria Math" panose="02040503050406030204" pitchFamily="18" charset="0"/>
                              </a:rPr>
                              <m:t>𝑿</m:t>
                            </m:r>
                          </m:e>
                        </m:d>
                        <m:r>
                          <a:rPr lang="en-US" altLang="ko-KR" b="1" i="1" smtClean="0">
                            <a:latin typeface="Cambria Math" panose="02040503050406030204" pitchFamily="18" charset="0"/>
                          </a:rPr>
                          <m:t>=</m:t>
                        </m:r>
                        <m:r>
                          <a:rPr lang="en-US" altLang="ko-KR" b="0" i="1" smtClean="0">
                            <a:latin typeface="Cambria Math" panose="02040503050406030204" pitchFamily="18" charset="0"/>
                          </a:rPr>
                          <m:t>h</m:t>
                        </m:r>
                        <m:d>
                          <m:dPr>
                            <m:ctrlPr>
                              <a:rPr lang="en-US" altLang="ko-KR" b="1" i="1" smtClean="0">
                                <a:latin typeface="Cambria Math" panose="02040503050406030204" pitchFamily="18" charset="0"/>
                              </a:rPr>
                            </m:ctrlPr>
                          </m:dPr>
                          <m:e>
                            <m:sSup>
                              <m:sSupPr>
                                <m:ctrlPr>
                                  <a:rPr lang="pt-BR" altLang="ko-KR" b="1" i="1">
                                    <a:latin typeface="Cambria Math" panose="02040503050406030204" pitchFamily="18" charset="0"/>
                                  </a:rPr>
                                </m:ctrlPr>
                              </m:sSupPr>
                              <m:e>
                                <m:r>
                                  <a:rPr lang="en-US" altLang="ko-KR" b="1" i="1">
                                    <a:latin typeface="Cambria Math" panose="02040503050406030204" pitchFamily="18" charset="0"/>
                                  </a:rPr>
                                  <m:t>𝒁</m:t>
                                </m:r>
                              </m:e>
                              <m:sup>
                                <m:r>
                                  <a:rPr lang="en-US" altLang="ko-KR" b="0" i="1">
                                    <a:latin typeface="Cambria Math" panose="02040503050406030204" pitchFamily="18" charset="0"/>
                                  </a:rPr>
                                  <m:t>𝑜𝑢𝑡</m:t>
                                </m:r>
                              </m:sup>
                            </m:sSup>
                          </m:e>
                        </m:d>
                      </m:oMath>
                    </m:oMathPara>
                  </a14:m>
                  <a:endParaRPr lang="ko-KR" altLang="en-US" dirty="0"/>
                </a:p>
              </p:txBody>
            </p:sp>
          </mc:Choice>
          <mc:Fallback xmlns="">
            <p:sp>
              <p:nvSpPr>
                <p:cNvPr id="144" name="TextBox 143">
                  <a:extLst>
                    <a:ext uri="{FF2B5EF4-FFF2-40B4-BE49-F238E27FC236}">
                      <a16:creationId xmlns:a16="http://schemas.microsoft.com/office/drawing/2014/main" id="{0BE0A86B-2150-A6F9-84E7-E4DE0F6C0B79}"/>
                    </a:ext>
                  </a:extLst>
                </p:cNvPr>
                <p:cNvSpPr txBox="1">
                  <a:spLocks noRot="1" noChangeAspect="1" noMove="1" noResize="1" noEditPoints="1" noAdjustHandles="1" noChangeArrowheads="1" noChangeShapeType="1" noTextEdit="1"/>
                </p:cNvSpPr>
                <p:nvPr/>
              </p:nvSpPr>
              <p:spPr>
                <a:xfrm>
                  <a:off x="4073703" y="4499174"/>
                  <a:ext cx="1721240" cy="276999"/>
                </a:xfrm>
                <a:prstGeom prst="rect">
                  <a:avLst/>
                </a:prstGeom>
                <a:blipFill>
                  <a:blip r:embed="rId4"/>
                  <a:stretch>
                    <a:fillRect b="-6522"/>
                  </a:stretch>
                </a:blipFill>
              </p:spPr>
              <p:txBody>
                <a:bodyPr/>
                <a:lstStyle/>
                <a:p>
                  <a:r>
                    <a:rPr lang="en-US">
                      <a:noFill/>
                    </a:rPr>
                    <a:t> </a:t>
                  </a:r>
                </a:p>
              </p:txBody>
            </p:sp>
          </mc:Fallback>
        </mc:AlternateContent>
        <p:cxnSp>
          <p:nvCxnSpPr>
            <p:cNvPr id="146" name="직선 화살표 연결선 63">
              <a:extLst>
                <a:ext uri="{FF2B5EF4-FFF2-40B4-BE49-F238E27FC236}">
                  <a16:creationId xmlns:a16="http://schemas.microsoft.com/office/drawing/2014/main" id="{EF6CDC40-B0F8-925A-E7F3-8C23661122C9}"/>
                </a:ext>
              </a:extLst>
            </p:cNvPr>
            <p:cNvCxnSpPr>
              <a:cxnSpLocks/>
            </p:cNvCxnSpPr>
            <p:nvPr/>
          </p:nvCxnSpPr>
          <p:spPr>
            <a:xfrm>
              <a:off x="5978583" y="4652627"/>
              <a:ext cx="1232922"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그룹 74">
              <a:extLst>
                <a:ext uri="{FF2B5EF4-FFF2-40B4-BE49-F238E27FC236}">
                  <a16:creationId xmlns:a16="http://schemas.microsoft.com/office/drawing/2014/main" id="{B24C744B-5B21-D388-75C4-4ED3BFC542AA}"/>
                </a:ext>
              </a:extLst>
            </p:cNvPr>
            <p:cNvGrpSpPr/>
            <p:nvPr/>
          </p:nvGrpSpPr>
          <p:grpSpPr>
            <a:xfrm>
              <a:off x="1195990" y="3472773"/>
              <a:ext cx="1904880" cy="3066140"/>
              <a:chOff x="579323" y="3404565"/>
              <a:chExt cx="1962149" cy="2937180"/>
            </a:xfrm>
          </p:grpSpPr>
          <p:pic>
            <p:nvPicPr>
              <p:cNvPr id="148" name="그림 12">
                <a:extLst>
                  <a:ext uri="{FF2B5EF4-FFF2-40B4-BE49-F238E27FC236}">
                    <a16:creationId xmlns:a16="http://schemas.microsoft.com/office/drawing/2014/main" id="{C95F3513-0DD9-B6C1-FCE0-63849E4657B2}"/>
                  </a:ext>
                </a:extLst>
              </p:cNvPr>
              <p:cNvPicPr>
                <a:picLocks noChangeAspect="1"/>
              </p:cNvPicPr>
              <p:nvPr/>
            </p:nvPicPr>
            <p:blipFill>
              <a:blip r:embed="rId5"/>
              <a:stretch>
                <a:fillRect/>
              </a:stretch>
            </p:blipFill>
            <p:spPr>
              <a:xfrm>
                <a:off x="579323" y="3404565"/>
                <a:ext cx="1839383" cy="2937180"/>
              </a:xfrm>
              <a:prstGeom prst="rect">
                <a:avLst/>
              </a:prstGeom>
            </p:spPr>
          </p:pic>
          <p:pic>
            <p:nvPicPr>
              <p:cNvPr id="149" name="그림 67">
                <a:extLst>
                  <a:ext uri="{FF2B5EF4-FFF2-40B4-BE49-F238E27FC236}">
                    <a16:creationId xmlns:a16="http://schemas.microsoft.com/office/drawing/2014/main" id="{24BB7D9A-4949-0061-87DF-DE356DCEF826}"/>
                  </a:ext>
                </a:extLst>
              </p:cNvPr>
              <p:cNvPicPr>
                <a:picLocks noChangeAspect="1"/>
              </p:cNvPicPr>
              <p:nvPr/>
            </p:nvPicPr>
            <p:blipFill>
              <a:blip r:embed="rId6"/>
              <a:stretch>
                <a:fillRect/>
              </a:stretch>
            </p:blipFill>
            <p:spPr>
              <a:xfrm>
                <a:off x="2331847" y="4682628"/>
                <a:ext cx="190527" cy="190527"/>
              </a:xfrm>
              <a:prstGeom prst="rect">
                <a:avLst/>
              </a:prstGeom>
            </p:spPr>
          </p:pic>
          <p:pic>
            <p:nvPicPr>
              <p:cNvPr id="150" name="그림 68">
                <a:extLst>
                  <a:ext uri="{FF2B5EF4-FFF2-40B4-BE49-F238E27FC236}">
                    <a16:creationId xmlns:a16="http://schemas.microsoft.com/office/drawing/2014/main" id="{B2A44D55-36B4-5295-9557-BFADA5BB5647}"/>
                  </a:ext>
                </a:extLst>
              </p:cNvPr>
              <p:cNvPicPr>
                <a:picLocks noChangeAspect="1"/>
              </p:cNvPicPr>
              <p:nvPr/>
            </p:nvPicPr>
            <p:blipFill>
              <a:blip r:embed="rId6"/>
              <a:stretch>
                <a:fillRect/>
              </a:stretch>
            </p:blipFill>
            <p:spPr>
              <a:xfrm>
                <a:off x="2350945" y="5552417"/>
                <a:ext cx="190527" cy="190527"/>
              </a:xfrm>
              <a:prstGeom prst="rect">
                <a:avLst/>
              </a:prstGeom>
            </p:spPr>
          </p:pic>
        </p:grpSp>
        <p:cxnSp>
          <p:nvCxnSpPr>
            <p:cNvPr id="151" name="직선 연결선 78">
              <a:extLst>
                <a:ext uri="{FF2B5EF4-FFF2-40B4-BE49-F238E27FC236}">
                  <a16:creationId xmlns:a16="http://schemas.microsoft.com/office/drawing/2014/main" id="{4CBFEA73-76D0-1A13-C9DD-836BD8D9E52F}"/>
                </a:ext>
              </a:extLst>
            </p:cNvPr>
            <p:cNvCxnSpPr>
              <a:cxnSpLocks/>
              <a:endCxn id="143" idx="1"/>
            </p:cNvCxnSpPr>
            <p:nvPr/>
          </p:nvCxnSpPr>
          <p:spPr>
            <a:xfrm>
              <a:off x="3073055" y="5341508"/>
              <a:ext cx="651660" cy="168728"/>
            </a:xfrm>
            <a:prstGeom prst="line">
              <a:avLst/>
            </a:prstGeom>
            <a:ln w="38100">
              <a:solidFill>
                <a:srgbClr val="B4D491"/>
              </a:solidFill>
            </a:ln>
          </p:spPr>
          <p:style>
            <a:lnRef idx="1">
              <a:schemeClr val="accent1"/>
            </a:lnRef>
            <a:fillRef idx="0">
              <a:schemeClr val="accent1"/>
            </a:fillRef>
            <a:effectRef idx="0">
              <a:schemeClr val="accent1"/>
            </a:effectRef>
            <a:fontRef idx="minor">
              <a:schemeClr val="tx1"/>
            </a:fontRef>
          </p:style>
        </p:cxnSp>
        <p:sp>
          <p:nvSpPr>
            <p:cNvPr id="152" name="사각형: 둥근 모서리 84">
              <a:extLst>
                <a:ext uri="{FF2B5EF4-FFF2-40B4-BE49-F238E27FC236}">
                  <a16:creationId xmlns:a16="http://schemas.microsoft.com/office/drawing/2014/main" id="{777365CF-86BC-5385-A34E-E4A6CF965E07}"/>
                </a:ext>
              </a:extLst>
            </p:cNvPr>
            <p:cNvSpPr/>
            <p:nvPr/>
          </p:nvSpPr>
          <p:spPr>
            <a:xfrm>
              <a:off x="2019300" y="4967742"/>
              <a:ext cx="969566" cy="807342"/>
            </a:xfrm>
            <a:prstGeom prst="roundRect">
              <a:avLst/>
            </a:prstGeom>
            <a:noFill/>
            <a:ln w="28575">
              <a:solidFill>
                <a:srgbClr val="FFCE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3" name="직선 연결선 103">
              <a:extLst>
                <a:ext uri="{FF2B5EF4-FFF2-40B4-BE49-F238E27FC236}">
                  <a16:creationId xmlns:a16="http://schemas.microsoft.com/office/drawing/2014/main" id="{21E0BA12-EE1C-A365-EA7B-2EEFF95233DB}"/>
                </a:ext>
              </a:extLst>
            </p:cNvPr>
            <p:cNvCxnSpPr>
              <a:cxnSpLocks/>
            </p:cNvCxnSpPr>
            <p:nvPr/>
          </p:nvCxnSpPr>
          <p:spPr>
            <a:xfrm>
              <a:off x="2897363" y="4642979"/>
              <a:ext cx="1076369" cy="0"/>
            </a:xfrm>
            <a:prstGeom prst="line">
              <a:avLst/>
            </a:prstGeom>
            <a:ln w="38100">
              <a:solidFill>
                <a:srgbClr val="B4D491"/>
              </a:solidFill>
            </a:ln>
          </p:spPr>
          <p:style>
            <a:lnRef idx="1">
              <a:schemeClr val="accent1"/>
            </a:lnRef>
            <a:fillRef idx="0">
              <a:schemeClr val="accent1"/>
            </a:fillRef>
            <a:effectRef idx="0">
              <a:schemeClr val="accent1"/>
            </a:effectRef>
            <a:fontRef idx="minor">
              <a:schemeClr val="tx1"/>
            </a:fontRef>
          </p:style>
        </p:cxnSp>
      </p:grpSp>
      <p:sp>
        <p:nvSpPr>
          <p:cNvPr id="155" name="TextBox 154">
            <a:extLst>
              <a:ext uri="{FF2B5EF4-FFF2-40B4-BE49-F238E27FC236}">
                <a16:creationId xmlns:a16="http://schemas.microsoft.com/office/drawing/2014/main" id="{69F229B9-A64A-F091-D7BA-8F26AB26A3E5}"/>
              </a:ext>
            </a:extLst>
          </p:cNvPr>
          <p:cNvSpPr txBox="1"/>
          <p:nvPr/>
        </p:nvSpPr>
        <p:spPr>
          <a:xfrm>
            <a:off x="7416294" y="4076785"/>
            <a:ext cx="1141919" cy="323165"/>
          </a:xfrm>
          <a:prstGeom prst="rect">
            <a:avLst/>
          </a:prstGeom>
          <a:noFill/>
        </p:spPr>
        <p:txBody>
          <a:bodyPr wrap="square">
            <a:spAutoFit/>
          </a:bodyPr>
          <a:lstStyle/>
          <a:p>
            <a:pPr algn="ctr"/>
            <a:r>
              <a:rPr lang="en-US" altLang="ko-KR" sz="1500" dirty="0"/>
              <a:t>input</a:t>
            </a:r>
            <a:endParaRPr lang="ko-KR" altLang="en-US" sz="1500" dirty="0"/>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04AF3C07-6B9E-32C5-1B19-5AB6B9ED419B}"/>
                  </a:ext>
                </a:extLst>
              </p:cNvPr>
              <p:cNvSpPr txBox="1"/>
              <p:nvPr/>
            </p:nvSpPr>
            <p:spPr>
              <a:xfrm>
                <a:off x="8558213" y="4051286"/>
                <a:ext cx="1143213"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𝑚</m:t>
                      </m:r>
                      <m:d>
                        <m:dPr>
                          <m:ctrlPr>
                            <a:rPr lang="en-US" sz="1600" i="1" dirty="0">
                              <a:latin typeface="Cambria Math" panose="02040503050406030204" pitchFamily="18" charset="0"/>
                            </a:rPr>
                          </m:ctrlPr>
                        </m:dPr>
                        <m:e>
                          <m:r>
                            <a:rPr lang="en-US" sz="1600" b="1" i="1" dirty="0" smtClean="0">
                              <a:latin typeface="Cambria Math" panose="02040503050406030204" pitchFamily="18" charset="0"/>
                            </a:rPr>
                            <m:t>𝑿</m:t>
                          </m:r>
                        </m:e>
                      </m:d>
                    </m:oMath>
                  </m:oMathPara>
                </a14:m>
                <a:endParaRPr lang="ko-KR" altLang="en-US" sz="1500" dirty="0"/>
              </a:p>
            </p:txBody>
          </p:sp>
        </mc:Choice>
        <mc:Fallback xmlns="">
          <p:sp>
            <p:nvSpPr>
              <p:cNvPr id="157" name="TextBox 156">
                <a:extLst>
                  <a:ext uri="{FF2B5EF4-FFF2-40B4-BE49-F238E27FC236}">
                    <a16:creationId xmlns:a16="http://schemas.microsoft.com/office/drawing/2014/main" id="{04AF3C07-6B9E-32C5-1B19-5AB6B9ED419B}"/>
                  </a:ext>
                </a:extLst>
              </p:cNvPr>
              <p:cNvSpPr txBox="1">
                <a:spLocks noRot="1" noChangeAspect="1" noMove="1" noResize="1" noEditPoints="1" noAdjustHandles="1" noChangeArrowheads="1" noChangeShapeType="1" noTextEdit="1"/>
              </p:cNvSpPr>
              <p:nvPr/>
            </p:nvSpPr>
            <p:spPr>
              <a:xfrm>
                <a:off x="8558213" y="4051286"/>
                <a:ext cx="1143213" cy="338554"/>
              </a:xfrm>
              <a:prstGeom prst="rect">
                <a:avLst/>
              </a:prstGeom>
              <a:blipFill>
                <a:blip r:embed="rId7"/>
                <a:stretch>
                  <a:fillRect/>
                </a:stretch>
              </a:blipFill>
            </p:spPr>
            <p:txBody>
              <a:bodyPr/>
              <a:lstStyle/>
              <a:p>
                <a:r>
                  <a:rPr lang="en-US">
                    <a:noFill/>
                  </a:rPr>
                  <a:t> </a:t>
                </a:r>
              </a:p>
            </p:txBody>
          </p:sp>
        </mc:Fallback>
      </mc:AlternateContent>
      <p:sp>
        <p:nvSpPr>
          <p:cNvPr id="159" name="TextBox 158">
            <a:extLst>
              <a:ext uri="{FF2B5EF4-FFF2-40B4-BE49-F238E27FC236}">
                <a16:creationId xmlns:a16="http://schemas.microsoft.com/office/drawing/2014/main" id="{A5931908-BB98-3C7A-96C6-03B19B9A46D0}"/>
              </a:ext>
            </a:extLst>
          </p:cNvPr>
          <p:cNvSpPr txBox="1"/>
          <p:nvPr/>
        </p:nvSpPr>
        <p:spPr>
          <a:xfrm>
            <a:off x="9806857" y="4066675"/>
            <a:ext cx="1141919" cy="323165"/>
          </a:xfrm>
          <a:prstGeom prst="rect">
            <a:avLst/>
          </a:prstGeom>
          <a:noFill/>
        </p:spPr>
        <p:txBody>
          <a:bodyPr wrap="square">
            <a:spAutoFit/>
          </a:bodyPr>
          <a:lstStyle/>
          <a:p>
            <a:pPr algn="ctr"/>
            <a:r>
              <a:rPr lang="en-US" altLang="ko-KR" sz="1500" dirty="0"/>
              <a:t>input</a:t>
            </a:r>
            <a:endParaRPr lang="ko-KR" altLang="en-US" sz="1500" dirty="0"/>
          </a:p>
        </p:txBody>
      </p: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C78EBCBA-590E-70E0-1163-7EDEEC857668}"/>
                  </a:ext>
                </a:extLst>
              </p:cNvPr>
              <p:cNvSpPr txBox="1"/>
              <p:nvPr/>
            </p:nvSpPr>
            <p:spPr>
              <a:xfrm>
                <a:off x="10948776" y="4041176"/>
                <a:ext cx="1143213"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𝑚</m:t>
                      </m:r>
                      <m:d>
                        <m:dPr>
                          <m:ctrlPr>
                            <a:rPr lang="en-US" sz="1600" i="1" dirty="0">
                              <a:latin typeface="Cambria Math" panose="02040503050406030204" pitchFamily="18" charset="0"/>
                            </a:rPr>
                          </m:ctrlPr>
                        </m:dPr>
                        <m:e>
                          <m:r>
                            <a:rPr lang="en-US" sz="1600" b="1" i="1" dirty="0" smtClean="0">
                              <a:latin typeface="Cambria Math" panose="02040503050406030204" pitchFamily="18" charset="0"/>
                            </a:rPr>
                            <m:t>𝑿</m:t>
                          </m:r>
                        </m:e>
                      </m:d>
                    </m:oMath>
                  </m:oMathPara>
                </a14:m>
                <a:endParaRPr lang="ko-KR" altLang="en-US" sz="1500" dirty="0"/>
              </a:p>
            </p:txBody>
          </p:sp>
        </mc:Choice>
        <mc:Fallback xmlns="">
          <p:sp>
            <p:nvSpPr>
              <p:cNvPr id="1024" name="TextBox 1023">
                <a:extLst>
                  <a:ext uri="{FF2B5EF4-FFF2-40B4-BE49-F238E27FC236}">
                    <a16:creationId xmlns:a16="http://schemas.microsoft.com/office/drawing/2014/main" id="{C78EBCBA-590E-70E0-1163-7EDEEC857668}"/>
                  </a:ext>
                </a:extLst>
              </p:cNvPr>
              <p:cNvSpPr txBox="1">
                <a:spLocks noRot="1" noChangeAspect="1" noMove="1" noResize="1" noEditPoints="1" noAdjustHandles="1" noChangeArrowheads="1" noChangeShapeType="1" noTextEdit="1"/>
              </p:cNvSpPr>
              <p:nvPr/>
            </p:nvSpPr>
            <p:spPr>
              <a:xfrm>
                <a:off x="10948776" y="4041176"/>
                <a:ext cx="1143213" cy="338554"/>
              </a:xfrm>
              <a:prstGeom prst="rect">
                <a:avLst/>
              </a:prstGeom>
              <a:blipFill>
                <a:blip r:embed="rId1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E4621E1-1B74-0774-78EB-F32ED11BA77C}"/>
              </a:ext>
            </a:extLst>
          </p:cNvPr>
          <p:cNvPicPr>
            <a:picLocks noChangeAspect="1"/>
          </p:cNvPicPr>
          <p:nvPr/>
        </p:nvPicPr>
        <p:blipFill rotWithShape="1">
          <a:blip r:embed="rId13"/>
          <a:srcRect r="2773" b="33591"/>
          <a:stretch/>
        </p:blipFill>
        <p:spPr>
          <a:xfrm>
            <a:off x="7470530" y="4376160"/>
            <a:ext cx="4625172" cy="2219614"/>
          </a:xfrm>
          <a:prstGeom prst="rect">
            <a:avLst/>
          </a:prstGeom>
        </p:spPr>
      </p:pic>
    </p:spTree>
    <p:extLst>
      <p:ext uri="{BB962C8B-B14F-4D97-AF65-F5344CB8AC3E}">
        <p14:creationId xmlns:p14="http://schemas.microsoft.com/office/powerpoint/2010/main" val="109748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825625"/>
                <a:ext cx="8436924" cy="4351338"/>
              </a:xfrm>
            </p:spPr>
            <p:txBody>
              <a:bodyPr>
                <a:normAutofit/>
              </a:bodyPr>
              <a:lstStyle/>
              <a:p>
                <a:r>
                  <a:rPr kumimoji="1" lang="en-US" altLang="en-US" sz="2400" dirty="0"/>
                  <a:t>Focal Modulation can be rewritten at the token level as</a:t>
                </a:r>
              </a:p>
              <a:p>
                <a:pPr marL="0" indent="0">
                  <a:buNone/>
                </a:pPr>
                <a:endParaRPr lang="pt-BR" altLang="ko-KR" sz="2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altLang="ko-KR" sz="2000" b="1" i="1" smtClean="0">
                              <a:latin typeface="Cambria Math" panose="02040503050406030204" pitchFamily="18" charset="0"/>
                            </a:rPr>
                          </m:ctrlPr>
                        </m:sSubPr>
                        <m:e>
                          <m:r>
                            <a:rPr lang="en-US" altLang="ko-KR" sz="2000" b="1" i="1" smtClean="0">
                              <a:latin typeface="Cambria Math" panose="02040503050406030204" pitchFamily="18" charset="0"/>
                            </a:rPr>
                            <m:t>𝒚</m:t>
                          </m:r>
                        </m:e>
                        <m:sub>
                          <m:r>
                            <a:rPr lang="en-US" altLang="ko-KR" sz="2000" b="0" i="1" smtClean="0">
                              <a:latin typeface="Cambria Math" panose="02040503050406030204" pitchFamily="18" charset="0"/>
                            </a:rPr>
                            <m:t>𝑖</m:t>
                          </m:r>
                        </m:sub>
                      </m:sSub>
                      <m:r>
                        <a:rPr lang="en-US" altLang="ko-KR" sz="2000" b="1" i="1" smtClean="0">
                          <a:latin typeface="Cambria Math" panose="02040503050406030204" pitchFamily="18" charset="0"/>
                        </a:rPr>
                        <m:t>=</m:t>
                      </m:r>
                      <m:r>
                        <a:rPr lang="en-US" altLang="ko-KR" sz="2000" b="0" i="1">
                          <a:latin typeface="Cambria Math" panose="02040503050406030204" pitchFamily="18" charset="0"/>
                        </a:rPr>
                        <m:t>𝑞</m:t>
                      </m:r>
                      <m:d>
                        <m:dPr>
                          <m:ctrlPr>
                            <a:rPr lang="en-US" altLang="ko-KR" sz="2000" b="1" i="1">
                              <a:latin typeface="Cambria Math" panose="02040503050406030204" pitchFamily="18" charset="0"/>
                            </a:rPr>
                          </m:ctrlPr>
                        </m:dPr>
                        <m:e>
                          <m:sSub>
                            <m:sSubPr>
                              <m:ctrlPr>
                                <a:rPr lang="pt-BR" altLang="ko-KR" sz="2000" b="1" i="1" smtClean="0">
                                  <a:latin typeface="Cambria Math" panose="02040503050406030204" pitchFamily="18" charset="0"/>
                                </a:rPr>
                              </m:ctrlPr>
                            </m:sSubPr>
                            <m:e>
                              <m:r>
                                <a:rPr lang="en-US" altLang="ko-KR" sz="2000" b="1" i="1">
                                  <a:latin typeface="Cambria Math" panose="02040503050406030204" pitchFamily="18" charset="0"/>
                                </a:rPr>
                                <m:t>𝒙</m:t>
                              </m:r>
                            </m:e>
                            <m:sub>
                              <m:r>
                                <a:rPr lang="en-US" altLang="ko-KR" sz="2000" b="0" i="1">
                                  <a:latin typeface="Cambria Math" panose="02040503050406030204" pitchFamily="18" charset="0"/>
                                </a:rPr>
                                <m:t>𝑖</m:t>
                              </m:r>
                            </m:sub>
                          </m:sSub>
                        </m:e>
                      </m:d>
                      <m:r>
                        <m:rPr>
                          <m:nor/>
                        </m:rPr>
                        <a:rPr lang="en-US" altLang="ko-KR" sz="2000" b="0" i="0" smtClean="0">
                          <a:latin typeface="Cambria Math" panose="02040503050406030204" pitchFamily="18" charset="0"/>
                        </a:rPr>
                        <m:t> </m:t>
                      </m:r>
                      <m:r>
                        <m:rPr>
                          <m:nor/>
                        </m:rPr>
                        <a:rPr lang="ko-KR" altLang="en-US" sz="2000">
                          <a:solidFill>
                            <a:srgbClr val="37352F"/>
                          </a:solidFill>
                          <a:latin typeface="iawriter-mono"/>
                        </a:rPr>
                        <m:t>⊙</m:t>
                      </m:r>
                      <m:r>
                        <a:rPr lang="en-US" altLang="ko-KR" sz="2000" b="1" i="1" smtClean="0">
                          <a:solidFill>
                            <a:srgbClr val="37352F"/>
                          </a:solidFill>
                          <a:latin typeface="Cambria Math" panose="02040503050406030204" pitchFamily="18" charset="0"/>
                        </a:rPr>
                        <m:t> </m:t>
                      </m:r>
                      <m:r>
                        <a:rPr lang="en-US" altLang="ko-KR" sz="2000" b="0" i="1">
                          <a:solidFill>
                            <a:srgbClr val="37352F"/>
                          </a:solidFill>
                          <a:latin typeface="Cambria Math" panose="02040503050406030204" pitchFamily="18" charset="0"/>
                        </a:rPr>
                        <m:t>𝑚</m:t>
                      </m:r>
                      <m:d>
                        <m:dPr>
                          <m:ctrlPr>
                            <a:rPr lang="en-US" altLang="ko-KR" sz="2000" b="1" i="1">
                              <a:solidFill>
                                <a:srgbClr val="37352F"/>
                              </a:solidFill>
                              <a:latin typeface="Cambria Math" panose="02040503050406030204" pitchFamily="18" charset="0"/>
                            </a:rPr>
                          </m:ctrlPr>
                        </m:dPr>
                        <m:e>
                          <m:r>
                            <a:rPr lang="en-US" altLang="ko-KR" sz="2000" b="0" i="1">
                              <a:solidFill>
                                <a:srgbClr val="37352F"/>
                              </a:solidFill>
                              <a:latin typeface="Cambria Math" panose="02040503050406030204" pitchFamily="18" charset="0"/>
                            </a:rPr>
                            <m:t>𝑖</m:t>
                          </m:r>
                          <m:r>
                            <a:rPr lang="en-US" altLang="ko-KR" sz="2000" b="1" i="1">
                              <a:solidFill>
                                <a:srgbClr val="37352F"/>
                              </a:solidFill>
                              <a:latin typeface="Cambria Math" panose="02040503050406030204" pitchFamily="18" charset="0"/>
                            </a:rPr>
                            <m:t>,</m:t>
                          </m:r>
                          <m:r>
                            <a:rPr lang="en-US" altLang="ko-KR" sz="2000" b="1" i="1">
                              <a:solidFill>
                                <a:srgbClr val="37352F"/>
                              </a:solidFill>
                              <a:latin typeface="Cambria Math" panose="02040503050406030204" pitchFamily="18" charset="0"/>
                            </a:rPr>
                            <m:t>𝑿</m:t>
                          </m:r>
                        </m:e>
                      </m:d>
                      <m:r>
                        <a:rPr lang="en-US" altLang="ko-KR" sz="2000" b="1" i="1" smtClean="0">
                          <a:solidFill>
                            <a:srgbClr val="37352F"/>
                          </a:solidFill>
                          <a:latin typeface="Cambria Math" panose="02040503050406030204" pitchFamily="18" charset="0"/>
                        </a:rPr>
                        <m:t>=</m:t>
                      </m:r>
                      <m:r>
                        <a:rPr lang="en-US" altLang="ko-KR" sz="2000" b="0" i="1" smtClean="0">
                          <a:latin typeface="Cambria Math" panose="02040503050406030204" pitchFamily="18" charset="0"/>
                        </a:rPr>
                        <m:t>𝑞</m:t>
                      </m:r>
                      <m:d>
                        <m:dPr>
                          <m:ctrlPr>
                            <a:rPr lang="en-US" altLang="ko-KR" sz="2000" b="1" i="1" smtClean="0">
                              <a:latin typeface="Cambria Math" panose="02040503050406030204" pitchFamily="18" charset="0"/>
                            </a:rPr>
                          </m:ctrlPr>
                        </m:dPr>
                        <m:e>
                          <m:sSub>
                            <m:sSubPr>
                              <m:ctrlPr>
                                <a:rPr lang="pt-BR" altLang="ko-KR" sz="2000" b="1" i="1">
                                  <a:latin typeface="Cambria Math" panose="02040503050406030204" pitchFamily="18" charset="0"/>
                                </a:rPr>
                              </m:ctrlPr>
                            </m:sSubPr>
                            <m:e>
                              <m:r>
                                <a:rPr lang="en-US" altLang="ko-KR" sz="2000" b="1" i="1" smtClean="0">
                                  <a:latin typeface="Cambria Math" panose="02040503050406030204" pitchFamily="18" charset="0"/>
                                </a:rPr>
                                <m:t>𝒙</m:t>
                              </m:r>
                            </m:e>
                            <m:sub>
                              <m:r>
                                <a:rPr lang="en-US" altLang="ko-KR" sz="2000" b="0" i="1">
                                  <a:latin typeface="Cambria Math" panose="02040503050406030204" pitchFamily="18" charset="0"/>
                                </a:rPr>
                                <m:t>𝑖</m:t>
                              </m:r>
                            </m:sub>
                          </m:sSub>
                        </m:e>
                      </m:d>
                      <m:r>
                        <m:rPr>
                          <m:nor/>
                        </m:rPr>
                        <a:rPr lang="en-US" altLang="ko-KR" sz="2000" b="0" i="0" smtClean="0">
                          <a:latin typeface="Cambria Math" panose="02040503050406030204" pitchFamily="18" charset="0"/>
                        </a:rPr>
                        <m:t> </m:t>
                      </m:r>
                      <m:r>
                        <m:rPr>
                          <m:nor/>
                        </m:rPr>
                        <a:rPr lang="ko-KR" altLang="en-US" sz="2000">
                          <a:solidFill>
                            <a:srgbClr val="37352F"/>
                          </a:solidFill>
                          <a:latin typeface="iawriter-mono"/>
                        </a:rPr>
                        <m:t>⊙</m:t>
                      </m:r>
                      <m:r>
                        <a:rPr lang="en-US" altLang="ko-KR" sz="2000" b="1" i="1" smtClean="0">
                          <a:solidFill>
                            <a:srgbClr val="37352F"/>
                          </a:solidFill>
                          <a:latin typeface="Cambria Math" panose="02040503050406030204" pitchFamily="18" charset="0"/>
                        </a:rPr>
                        <m:t> </m:t>
                      </m:r>
                      <m:r>
                        <a:rPr lang="en-US" altLang="ko-KR" sz="2000" b="0" i="1">
                          <a:solidFill>
                            <a:srgbClr val="37352F"/>
                          </a:solidFill>
                          <a:latin typeface="Cambria Math" panose="02040503050406030204" pitchFamily="18" charset="0"/>
                        </a:rPr>
                        <m:t>h</m:t>
                      </m:r>
                      <m:d>
                        <m:dPr>
                          <m:ctrlPr>
                            <a:rPr lang="en-US" altLang="ko-KR" sz="2000" b="0" i="1" smtClean="0">
                              <a:solidFill>
                                <a:srgbClr val="37352F"/>
                              </a:solidFill>
                              <a:latin typeface="Cambria Math" panose="02040503050406030204" pitchFamily="18" charset="0"/>
                            </a:rPr>
                          </m:ctrlPr>
                        </m:dPr>
                        <m:e>
                          <m:nary>
                            <m:naryPr>
                              <m:chr m:val="∑"/>
                              <m:ctrlPr>
                                <a:rPr lang="en-US" altLang="ko-KR" sz="2000" i="1">
                                  <a:latin typeface="Cambria Math" panose="02040503050406030204" pitchFamily="18" charset="0"/>
                                </a:rPr>
                              </m:ctrlPr>
                            </m:naryPr>
                            <m:sub>
                              <m:r>
                                <a:rPr lang="en-US" altLang="ko-KR" sz="2000" i="1" smtClean="0">
                                  <a:latin typeface="Cambria Math" panose="02040503050406030204" pitchFamily="18" charset="0"/>
                                  <a:ea typeface="Cambria Math" panose="02040503050406030204" pitchFamily="18" charset="0"/>
                                </a:rPr>
                                <m:t>ℓ</m:t>
                              </m:r>
                              <m:r>
                                <a:rPr lang="en-US" altLang="ko-KR" sz="2000" b="0" i="1">
                                  <a:latin typeface="Cambria Math" panose="02040503050406030204" pitchFamily="18" charset="0"/>
                                </a:rPr>
                                <m:t>=1</m:t>
                              </m:r>
                            </m:sub>
                            <m:sup>
                              <m:r>
                                <a:rPr lang="en-US" altLang="ko-KR" sz="2000" b="0" i="1">
                                  <a:latin typeface="Cambria Math" panose="02040503050406030204" pitchFamily="18" charset="0"/>
                                </a:rPr>
                                <m:t>𝐿</m:t>
                              </m:r>
                              <m:r>
                                <a:rPr lang="en-US" altLang="ko-KR" sz="2000" b="0" i="1">
                                  <a:latin typeface="Cambria Math" panose="02040503050406030204" pitchFamily="18" charset="0"/>
                                </a:rPr>
                                <m:t>+1</m:t>
                              </m:r>
                            </m:sup>
                            <m:e>
                              <m:sSubSup>
                                <m:sSubSupPr>
                                  <m:ctrlPr>
                                    <a:rPr lang="pt-BR" altLang="ko-KR" sz="2000" i="1">
                                      <a:latin typeface="Cambria Math" panose="02040503050406030204" pitchFamily="18" charset="0"/>
                                    </a:rPr>
                                  </m:ctrlPr>
                                </m:sSubSupPr>
                                <m:e>
                                  <m:r>
                                    <a:rPr lang="en-US" altLang="ko-KR" sz="2000" b="0" i="1">
                                      <a:latin typeface="Cambria Math" panose="02040503050406030204" pitchFamily="18" charset="0"/>
                                    </a:rPr>
                                    <m:t> </m:t>
                                  </m:r>
                                  <m:r>
                                    <a:rPr lang="en-US" altLang="ko-KR" sz="2000" b="1" i="1">
                                      <a:latin typeface="Cambria Math" panose="02040503050406030204" pitchFamily="18" charset="0"/>
                                    </a:rPr>
                                    <m:t>𝒈</m:t>
                                  </m:r>
                                </m:e>
                                <m:sub>
                                  <m:r>
                                    <a:rPr lang="en-US" altLang="ko-KR" sz="2000" b="0" i="1">
                                      <a:latin typeface="Cambria Math" panose="02040503050406030204" pitchFamily="18" charset="0"/>
                                    </a:rPr>
                                    <m:t>𝑖</m:t>
                                  </m:r>
                                </m:sub>
                                <m:sup>
                                  <m:r>
                                    <a:rPr lang="en-US" altLang="ko-KR" sz="2000" i="1">
                                      <a:latin typeface="Cambria Math" panose="02040503050406030204" pitchFamily="18" charset="0"/>
                                      <a:ea typeface="Cambria Math" panose="02040503050406030204" pitchFamily="18" charset="0"/>
                                    </a:rPr>
                                    <m:t>ℓ</m:t>
                                  </m:r>
                                </m:sup>
                              </m:sSubSup>
                              <m:r>
                                <m:rPr>
                                  <m:nor/>
                                </m:rPr>
                                <a:rPr lang="ko-KR" altLang="en-US" sz="2000">
                                  <a:solidFill>
                                    <a:srgbClr val="37352F"/>
                                  </a:solidFill>
                                  <a:latin typeface="iawriter-mono"/>
                                </a:rPr>
                                <m:t>⊙</m:t>
                              </m:r>
                              <m:sSubSup>
                                <m:sSubSupPr>
                                  <m:ctrlPr>
                                    <a:rPr lang="pt-BR" altLang="ko-KR" sz="2000" i="1">
                                      <a:latin typeface="Cambria Math" panose="02040503050406030204" pitchFamily="18" charset="0"/>
                                    </a:rPr>
                                  </m:ctrlPr>
                                </m:sSubSupPr>
                                <m:e>
                                  <m:r>
                                    <a:rPr lang="en-US" altLang="ko-KR" sz="2000" b="1" i="1">
                                      <a:latin typeface="Cambria Math" panose="02040503050406030204" pitchFamily="18" charset="0"/>
                                    </a:rPr>
                                    <m:t>𝒁</m:t>
                                  </m:r>
                                </m:e>
                                <m:sub>
                                  <m:r>
                                    <a:rPr lang="en-US" altLang="ko-KR" sz="2000" b="0" i="1">
                                      <a:latin typeface="Cambria Math" panose="02040503050406030204" pitchFamily="18" charset="0"/>
                                    </a:rPr>
                                    <m:t>𝑖</m:t>
                                  </m:r>
                                </m:sub>
                                <m:sup>
                                  <m:r>
                                    <a:rPr lang="en-US" altLang="ko-KR" sz="2000" i="1">
                                      <a:latin typeface="Cambria Math" panose="02040503050406030204" pitchFamily="18" charset="0"/>
                                      <a:ea typeface="Cambria Math" panose="02040503050406030204" pitchFamily="18" charset="0"/>
                                    </a:rPr>
                                    <m:t>ℓ</m:t>
                                  </m:r>
                                </m:sup>
                              </m:sSubSup>
                            </m:e>
                          </m:nary>
                        </m:e>
                      </m:d>
                    </m:oMath>
                  </m:oMathPara>
                </a14:m>
                <a:endParaRPr lang="ko-KR" altLang="en-US" sz="2400" dirty="0"/>
              </a:p>
              <a:p>
                <a:endParaRPr kumimoji="1" lang="en-US" altLang="en-US" sz="2400" dirty="0"/>
              </a:p>
              <a:p>
                <a:r>
                  <a:rPr kumimoji="1" lang="en-US" altLang="en-US" sz="2400" dirty="0"/>
                  <a:t>Complexity: </a:t>
                </a:r>
              </a:p>
              <a:p>
                <a:endParaRPr kumimoji="1" lang="en-US" altLang="en-US" sz="2400" dirty="0"/>
              </a:p>
              <a:p>
                <a:endParaRPr kumimoji="1" lang="en-US" altLang="en-US" sz="2000" dirty="0"/>
              </a:p>
            </p:txBody>
          </p:sp>
        </mc:Choice>
        <mc:Fallback xmlns="">
          <p:sp>
            <p:nvSpPr>
              <p:cNvPr id="3" name="Content Placeholder 2">
                <a:extLst>
                  <a:ext uri="{FF2B5EF4-FFF2-40B4-BE49-F238E27FC236}">
                    <a16:creationId xmlns:a16="http://schemas.microsoft.com/office/drawing/2014/main" id="{BBB036FF-935D-57A7-2CDC-E47E49AC485E}"/>
                  </a:ext>
                </a:extLst>
              </p:cNvPr>
              <p:cNvSpPr>
                <a:spLocks noGrp="1" noRot="1" noChangeAspect="1" noMove="1" noResize="1" noEditPoints="1" noAdjustHandles="1" noChangeArrowheads="1" noChangeShapeType="1" noTextEdit="1"/>
              </p:cNvSpPr>
              <p:nvPr>
                <p:ph idx="1"/>
              </p:nvPr>
            </p:nvSpPr>
            <p:spPr>
              <a:xfrm>
                <a:off x="838200" y="1825625"/>
                <a:ext cx="8436924" cy="4351338"/>
              </a:xfrm>
              <a:blipFill>
                <a:blip r:embed="rId2"/>
                <a:stretch>
                  <a:fillRect l="-1012"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14</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FBE749-E32D-2EFF-5922-3ACE43C53C7C}"/>
                  </a:ext>
                </a:extLst>
              </p:cNvPr>
              <p:cNvSpPr txBox="1"/>
              <p:nvPr/>
            </p:nvSpPr>
            <p:spPr>
              <a:xfrm>
                <a:off x="9503974" y="5888975"/>
                <a:ext cx="1574800" cy="466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ea typeface="Cambria Math" panose="02040503050406030204" pitchFamily="18" charset="0"/>
                        </a:rPr>
                        <m:t>𝐶</m:t>
                      </m:r>
                      <m:r>
                        <a:rPr lang="en-US" altLang="ko-KR" i="1" smtClean="0">
                          <a:latin typeface="Cambria Math" panose="02040503050406030204" pitchFamily="18" charset="0"/>
                          <a:ea typeface="Cambria Math" panose="02040503050406030204" pitchFamily="18" charset="0"/>
                        </a:rPr>
                        <m:t>≫</m:t>
                      </m:r>
                      <m:r>
                        <a:rPr lang="en-US" altLang="ko-KR" i="1" smtClean="0">
                          <a:latin typeface="Cambria Math" panose="02040503050406030204" pitchFamily="18" charset="0"/>
                          <a:ea typeface="Cambria Math" panose="02040503050406030204" pitchFamily="18" charset="0"/>
                        </a:rPr>
                        <m:t>𝐿</m:t>
                      </m:r>
                      <m:r>
                        <a:rPr lang="en-US" altLang="ko-KR" i="1" smtClean="0">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smtClean="0">
                                      <a:latin typeface="Cambria Math" panose="02040503050406030204" pitchFamily="18" charset="0"/>
                                    </a:rPr>
                                    <m:t>𝑘</m:t>
                                  </m:r>
                                </m:e>
                                <m:sup>
                                  <m:r>
                                    <m:rPr>
                                      <m:brk m:alnAt="7"/>
                                    </m:rPr>
                                    <a:rPr lang="en-US" altLang="ko-KR" i="1" smtClean="0">
                                      <a:latin typeface="Cambria Math" panose="02040503050406030204" pitchFamily="18" charset="0"/>
                                      <a:ea typeface="Cambria Math" panose="02040503050406030204" pitchFamily="18" charset="0"/>
                                    </a:rPr>
                                    <m:t>ℓ</m:t>
                                  </m:r>
                                </m:sup>
                              </m:sSup>
                            </m:e>
                          </m:d>
                        </m:e>
                        <m:sup>
                          <m:r>
                            <a:rPr lang="en-US" altLang="ko-KR" i="1" smtClean="0">
                              <a:latin typeface="Cambria Math" panose="02040503050406030204" pitchFamily="18" charset="0"/>
                            </a:rPr>
                            <m:t>2</m:t>
                          </m:r>
                        </m:sup>
                      </m:sSup>
                    </m:oMath>
                  </m:oMathPara>
                </a14:m>
                <a:endParaRPr lang="ko-KR" altLang="en-US" dirty="0"/>
              </a:p>
            </p:txBody>
          </p:sp>
        </mc:Choice>
        <mc:Fallback xmlns="">
          <p:sp>
            <p:nvSpPr>
              <p:cNvPr id="12" name="TextBox 11">
                <a:extLst>
                  <a:ext uri="{FF2B5EF4-FFF2-40B4-BE49-F238E27FC236}">
                    <a16:creationId xmlns:a16="http://schemas.microsoft.com/office/drawing/2014/main" id="{7FFBE749-E32D-2EFF-5922-3ACE43C53C7C}"/>
                  </a:ext>
                </a:extLst>
              </p:cNvPr>
              <p:cNvSpPr txBox="1">
                <a:spLocks noRot="1" noChangeAspect="1" noMove="1" noResize="1" noEditPoints="1" noAdjustHandles="1" noChangeArrowheads="1" noChangeShapeType="1" noTextEdit="1"/>
              </p:cNvSpPr>
              <p:nvPr/>
            </p:nvSpPr>
            <p:spPr>
              <a:xfrm>
                <a:off x="9503974" y="5888975"/>
                <a:ext cx="1574800" cy="4667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6" name="Table 5">
                <a:extLst>
                  <a:ext uri="{FF2B5EF4-FFF2-40B4-BE49-F238E27FC236}">
                    <a16:creationId xmlns:a16="http://schemas.microsoft.com/office/drawing/2014/main" id="{7C64F77D-3D4F-5114-32FE-CA97E8D1C90C}"/>
                  </a:ext>
                </a:extLst>
              </p:cNvPr>
              <p:cNvGraphicFramePr>
                <a:graphicFrameLocks/>
              </p:cNvGraphicFramePr>
              <p:nvPr>
                <p:extLst>
                  <p:ext uri="{D42A27DB-BD31-4B8C-83A1-F6EECF244321}">
                    <p14:modId xmlns:p14="http://schemas.microsoft.com/office/powerpoint/2010/main" val="2330622445"/>
                  </p:ext>
                </p:extLst>
              </p:nvPr>
            </p:nvGraphicFramePr>
            <p:xfrm>
              <a:off x="838200" y="4543600"/>
              <a:ext cx="10241280" cy="1345375"/>
            </p:xfrm>
            <a:graphic>
              <a:graphicData uri="http://schemas.openxmlformats.org/drawingml/2006/table">
                <a:tbl>
                  <a:tblPr firstRow="1" bandRow="1">
                    <a:tableStyleId>{5940675A-B579-460E-94D1-54222C63F5DA}</a:tableStyleId>
                  </a:tblPr>
                  <a:tblGrid>
                    <a:gridCol w="2926080">
                      <a:extLst>
                        <a:ext uri="{9D8B030D-6E8A-4147-A177-3AD203B41FA5}">
                          <a16:colId xmlns:a16="http://schemas.microsoft.com/office/drawing/2014/main" val="2989952981"/>
                        </a:ext>
                      </a:extLst>
                    </a:gridCol>
                    <a:gridCol w="2651760">
                      <a:extLst>
                        <a:ext uri="{9D8B030D-6E8A-4147-A177-3AD203B41FA5}">
                          <a16:colId xmlns:a16="http://schemas.microsoft.com/office/drawing/2014/main" val="730563938"/>
                        </a:ext>
                      </a:extLst>
                    </a:gridCol>
                    <a:gridCol w="4663440">
                      <a:extLst>
                        <a:ext uri="{9D8B030D-6E8A-4147-A177-3AD203B41FA5}">
                          <a16:colId xmlns:a16="http://schemas.microsoft.com/office/drawing/2014/main" val="307058643"/>
                        </a:ext>
                      </a:extLst>
                    </a:gridCol>
                  </a:tblGrid>
                  <a:tr h="370840">
                    <a:tc>
                      <a:txBody>
                        <a:bodyPr/>
                        <a:lstStyle/>
                        <a:p>
                          <a:pPr algn="ctr" latinLnBrk="1"/>
                          <a:r>
                            <a:rPr lang="en-US" altLang="ko-KR" dirty="0"/>
                            <a:t>Self-Attention in</a:t>
                          </a:r>
                          <a:r>
                            <a:rPr lang="ko-KR" altLang="en-US" dirty="0"/>
                            <a:t> </a:t>
                          </a:r>
                          <a:r>
                            <a:rPr lang="en-US" altLang="ko-KR" dirty="0"/>
                            <a:t>Vanilla </a:t>
                          </a:r>
                          <a:r>
                            <a:rPr lang="en-US" altLang="ko-KR" dirty="0" err="1"/>
                            <a:t>ViT</a:t>
                          </a:r>
                          <a:endParaRPr lang="ko-KR" altLang="en-US" dirty="0"/>
                        </a:p>
                      </a:txBody>
                      <a:tcPr anchor="ctr">
                        <a:solidFill>
                          <a:schemeClr val="accent3">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Self-attention in </a:t>
                          </a:r>
                          <a:r>
                            <a:rPr lang="en-US" altLang="ko-KR" dirty="0" err="1"/>
                            <a:t>Swin</a:t>
                          </a:r>
                          <a:endParaRPr lang="ko-KR" altLang="en-US" dirty="0">
                            <a:solidFill>
                              <a:srgbClr val="FF0000"/>
                            </a:solidFill>
                          </a:endParaRPr>
                        </a:p>
                      </a:txBody>
                      <a:tcPr anchor="ctr">
                        <a:solidFill>
                          <a:schemeClr val="accent3">
                            <a:lumMod val="20000"/>
                            <a:lumOff val="80000"/>
                          </a:schemeClr>
                        </a:solidFill>
                      </a:tcPr>
                    </a:tc>
                    <a:tc>
                      <a:txBody>
                        <a:bodyPr/>
                        <a:lstStyle/>
                        <a:p>
                          <a:pPr algn="ctr" latinLnBrk="1"/>
                          <a:r>
                            <a:rPr lang="en-US" altLang="ko-KR" dirty="0" err="1"/>
                            <a:t>FocalNet</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9601959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smtClean="0">
                                    <a:latin typeface="Cambria Math" panose="02040503050406030204" pitchFamily="18" charset="0"/>
                                  </a:rPr>
                                  <m:t>𝑂</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d>
                                          <m:dPr>
                                            <m:ctrlPr>
                                              <a:rPr lang="en-US" altLang="ko-KR" b="1" i="1" smtClean="0">
                                                <a:latin typeface="Cambria Math" panose="02040503050406030204" pitchFamily="18" charset="0"/>
                                              </a:rPr>
                                            </m:ctrlPr>
                                          </m:dPr>
                                          <m:e>
                                            <m:r>
                                              <a:rPr lang="en-US" altLang="ko-KR" b="1">
                                                <a:latin typeface="Cambria Math" panose="02040503050406030204" pitchFamily="18" charset="0"/>
                                              </a:rPr>
                                              <m:t>𝑯𝑾</m:t>
                                            </m:r>
                                          </m:e>
                                        </m:d>
                                      </m:e>
                                      <m:sup>
                                        <m:r>
                                          <a:rPr lang="en-US" altLang="ko-KR" b="0" smtClean="0">
                                            <a:solidFill>
                                              <a:srgbClr val="FF0000"/>
                                            </a:solidFill>
                                            <a:latin typeface="Cambria Math" panose="02040503050406030204" pitchFamily="18" charset="0"/>
                                          </a:rPr>
                                          <m:t>2</m:t>
                                        </m:r>
                                      </m:sup>
                                    </m:sSup>
                                    <m:r>
                                      <a:rPr lang="en-US" altLang="ko-KR" b="0" smtClean="0">
                                        <a:latin typeface="Cambria Math" panose="02040503050406030204" pitchFamily="18" charset="0"/>
                                      </a:rPr>
                                      <m:t>𝐶</m:t>
                                    </m:r>
                                    <m:r>
                                      <a:rPr lang="en-US" altLang="ko-KR" b="0" smtClean="0">
                                        <a:latin typeface="Cambria Math" panose="02040503050406030204" pitchFamily="18" charset="0"/>
                                      </a:rPr>
                                      <m:t>+</m:t>
                                    </m:r>
                                    <m:r>
                                      <a:rPr lang="en-US" altLang="ko-KR" b="0" smtClean="0">
                                        <a:latin typeface="Cambria Math" panose="02040503050406030204" pitchFamily="18" charset="0"/>
                                      </a:rPr>
                                      <m:t>𝐻𝑊</m:t>
                                    </m:r>
                                    <m:r>
                                      <a:rPr lang="en-US" altLang="ko-KR" b="0"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smtClean="0">
                                            <a:latin typeface="Cambria Math" panose="02040503050406030204" pitchFamily="18" charset="0"/>
                                          </a:rPr>
                                          <m:t>3</m:t>
                                        </m:r>
                                        <m:sSup>
                                          <m:sSupPr>
                                            <m:ctrlPr>
                                              <a:rPr lang="en-US" altLang="ko-KR" b="0" i="1" smtClean="0">
                                                <a:latin typeface="Cambria Math" panose="02040503050406030204" pitchFamily="18" charset="0"/>
                                              </a:rPr>
                                            </m:ctrlPr>
                                          </m:sSupPr>
                                          <m:e>
                                            <m:r>
                                              <a:rPr lang="en-US" altLang="ko-KR" b="0" smtClean="0">
                                                <a:latin typeface="Cambria Math" panose="02040503050406030204" pitchFamily="18" charset="0"/>
                                              </a:rPr>
                                              <m:t>𝐶</m:t>
                                            </m:r>
                                          </m:e>
                                          <m:sup>
                                            <m:r>
                                              <a:rPr lang="en-US" altLang="ko-KR" b="0" smtClean="0">
                                                <a:latin typeface="Cambria Math" panose="02040503050406030204" pitchFamily="18" charset="0"/>
                                              </a:rPr>
                                              <m:t>2</m:t>
                                            </m:r>
                                          </m:sup>
                                        </m:sSup>
                                      </m:e>
                                    </m:d>
                                  </m:e>
                                </m:d>
                              </m:oMath>
                            </m:oMathPara>
                          </a14:m>
                          <a:endParaRPr lang="ko-KR"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smtClean="0">
                                    <a:latin typeface="Cambria Math" panose="02040503050406030204" pitchFamily="18" charset="0"/>
                                  </a:rPr>
                                  <m:t>𝑂</m:t>
                                </m:r>
                                <m:d>
                                  <m:dPr>
                                    <m:ctrlPr>
                                      <a:rPr lang="en-US" altLang="ko-KR" b="0" i="1" smtClean="0">
                                        <a:latin typeface="Cambria Math" panose="02040503050406030204" pitchFamily="18" charset="0"/>
                                      </a:rPr>
                                    </m:ctrlPr>
                                  </m:dPr>
                                  <m:e>
                                    <m:r>
                                      <a:rPr lang="en-US" altLang="ko-KR" b="1" smtClean="0">
                                        <a:latin typeface="Cambria Math" panose="02040503050406030204" pitchFamily="18" charset="0"/>
                                      </a:rPr>
                                      <m:t>𝑯𝑾</m:t>
                                    </m:r>
                                    <m:r>
                                      <a:rPr lang="en-US" altLang="ko-KR" b="0"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smtClean="0">
                                            <a:latin typeface="Cambria Math" panose="02040503050406030204" pitchFamily="18" charset="0"/>
                                          </a:rPr>
                                          <m:t>3</m:t>
                                        </m:r>
                                        <m:sSup>
                                          <m:sSupPr>
                                            <m:ctrlPr>
                                              <a:rPr lang="en-US" altLang="ko-KR" b="0" i="1" smtClean="0">
                                                <a:latin typeface="Cambria Math" panose="02040503050406030204" pitchFamily="18" charset="0"/>
                                              </a:rPr>
                                            </m:ctrlPr>
                                          </m:sSupPr>
                                          <m:e>
                                            <m:r>
                                              <a:rPr lang="en-US" altLang="ko-KR" b="0" smtClean="0">
                                                <a:latin typeface="Cambria Math" panose="02040503050406030204" pitchFamily="18" charset="0"/>
                                              </a:rPr>
                                              <m:t>𝐶</m:t>
                                            </m:r>
                                          </m:e>
                                          <m:sup>
                                            <m:r>
                                              <a:rPr lang="en-US" altLang="ko-KR" b="0" smtClean="0">
                                                <a:latin typeface="Cambria Math" panose="02040503050406030204" pitchFamily="18" charset="0"/>
                                              </a:rPr>
                                              <m:t>2</m:t>
                                            </m:r>
                                          </m:sup>
                                        </m:sSup>
                                        <m:r>
                                          <a:rPr lang="en-US" altLang="ko-KR" b="0" smtClean="0">
                                            <a:latin typeface="Cambria Math" panose="02040503050406030204" pitchFamily="18" charset="0"/>
                                          </a:rPr>
                                          <m:t>+2</m:t>
                                        </m:r>
                                        <m:r>
                                          <a:rPr lang="en-US" altLang="ko-KR" b="0" smtClean="0">
                                            <a:solidFill>
                                              <a:schemeClr val="tx1"/>
                                            </a:solidFill>
                                            <a:latin typeface="Cambria Math" panose="02040503050406030204" pitchFamily="18" charset="0"/>
                                          </a:rPr>
                                          <m:t>𝐶</m:t>
                                        </m:r>
                                        <m:sSup>
                                          <m:sSupPr>
                                            <m:ctrlPr>
                                              <a:rPr lang="en-US" altLang="ko-KR" b="0" i="1" smtClean="0">
                                                <a:solidFill>
                                                  <a:schemeClr val="tx1"/>
                                                </a:solidFill>
                                                <a:latin typeface="Cambria Math" panose="02040503050406030204" pitchFamily="18" charset="0"/>
                                              </a:rPr>
                                            </m:ctrlPr>
                                          </m:sSupPr>
                                          <m:e>
                                            <m:r>
                                              <a:rPr lang="en-US" altLang="ko-KR" b="0" smtClean="0">
                                                <a:solidFill>
                                                  <a:schemeClr val="tx1"/>
                                                </a:solidFill>
                                                <a:latin typeface="Cambria Math" panose="02040503050406030204" pitchFamily="18" charset="0"/>
                                              </a:rPr>
                                              <m:t>𝑤</m:t>
                                            </m:r>
                                          </m:e>
                                          <m:sup>
                                            <m:r>
                                              <a:rPr lang="en-US" altLang="ko-KR" b="0" smtClean="0">
                                                <a:solidFill>
                                                  <a:schemeClr val="tx1"/>
                                                </a:solidFill>
                                                <a:latin typeface="Cambria Math" panose="02040503050406030204" pitchFamily="18" charset="0"/>
                                              </a:rPr>
                                              <m:t>2</m:t>
                                            </m:r>
                                          </m:sup>
                                        </m:sSup>
                                      </m:e>
                                    </m:d>
                                  </m:e>
                                </m:d>
                              </m:oMath>
                            </m:oMathPara>
                          </a14:m>
                          <a:endParaRPr lang="ko-KR"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smtClean="0">
                                    <a:latin typeface="Cambria Math" panose="02040503050406030204" pitchFamily="18" charset="0"/>
                                  </a:rPr>
                                  <m:t>𝑂</m:t>
                                </m:r>
                                <m:d>
                                  <m:dPr>
                                    <m:ctrlPr>
                                      <a:rPr lang="en-US" altLang="ko-KR" b="0" i="1" smtClean="0">
                                        <a:latin typeface="Cambria Math" panose="02040503050406030204" pitchFamily="18" charset="0"/>
                                      </a:rPr>
                                    </m:ctrlPr>
                                  </m:dPr>
                                  <m:e>
                                    <m:r>
                                      <a:rPr lang="en-US" altLang="ko-KR" b="1" smtClean="0">
                                        <a:latin typeface="Cambria Math" panose="02040503050406030204" pitchFamily="18" charset="0"/>
                                      </a:rPr>
                                      <m:t>𝑯𝑾</m:t>
                                    </m:r>
                                    <m:r>
                                      <a:rPr lang="en-US" altLang="ko-KR" b="0"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smtClean="0">
                                            <a:latin typeface="Cambria Math" panose="02040503050406030204" pitchFamily="18" charset="0"/>
                                          </a:rPr>
                                          <m:t>3</m:t>
                                        </m:r>
                                        <m:sSup>
                                          <m:sSupPr>
                                            <m:ctrlPr>
                                              <a:rPr lang="en-US" altLang="ko-KR" b="0" i="1" smtClean="0">
                                                <a:latin typeface="Cambria Math" panose="02040503050406030204" pitchFamily="18" charset="0"/>
                                              </a:rPr>
                                            </m:ctrlPr>
                                          </m:sSupPr>
                                          <m:e>
                                            <m:r>
                                              <a:rPr lang="en-US" altLang="ko-KR" b="0" smtClean="0">
                                                <a:latin typeface="Cambria Math" panose="02040503050406030204" pitchFamily="18" charset="0"/>
                                              </a:rPr>
                                              <m:t>𝐶</m:t>
                                            </m:r>
                                          </m:e>
                                          <m:sup>
                                            <m:r>
                                              <a:rPr lang="en-US" altLang="ko-KR" b="0" smtClean="0">
                                                <a:latin typeface="Cambria Math" panose="02040503050406030204" pitchFamily="18" charset="0"/>
                                              </a:rPr>
                                              <m:t>2</m:t>
                                            </m:r>
                                          </m:sup>
                                        </m:sSup>
                                        <m:r>
                                          <a:rPr lang="en-US" altLang="ko-KR" b="0" smtClean="0">
                                            <a:latin typeface="Cambria Math" panose="02040503050406030204" pitchFamily="18" charset="0"/>
                                          </a:rPr>
                                          <m:t>+</m:t>
                                        </m:r>
                                        <m:r>
                                          <a:rPr lang="en-US" altLang="ko-KR" b="0" smtClean="0">
                                            <a:latin typeface="Cambria Math" panose="02040503050406030204" pitchFamily="18" charset="0"/>
                                          </a:rPr>
                                          <m:t>𝐶</m:t>
                                        </m:r>
                                        <m:d>
                                          <m:dPr>
                                            <m:ctrlPr>
                                              <a:rPr lang="en-US" altLang="ko-KR" b="0" i="1" smtClean="0">
                                                <a:latin typeface="Cambria Math" panose="02040503050406030204" pitchFamily="18" charset="0"/>
                                              </a:rPr>
                                            </m:ctrlPr>
                                          </m:dPr>
                                          <m:e>
                                            <m:r>
                                              <a:rPr lang="en-US" altLang="ko-KR" b="0" smtClean="0">
                                                <a:latin typeface="Cambria Math" panose="02040503050406030204" pitchFamily="18" charset="0"/>
                                              </a:rPr>
                                              <m:t>2</m:t>
                                            </m:r>
                                            <m:r>
                                              <a:rPr lang="en-US" altLang="ko-KR" b="0" smtClean="0">
                                                <a:latin typeface="Cambria Math" panose="02040503050406030204" pitchFamily="18" charset="0"/>
                                              </a:rPr>
                                              <m:t>𝐿</m:t>
                                            </m:r>
                                            <m:r>
                                              <a:rPr lang="en-US" altLang="ko-KR" b="0" smtClean="0">
                                                <a:latin typeface="Cambria Math" panose="02040503050406030204" pitchFamily="18" charset="0"/>
                                              </a:rPr>
                                              <m:t>+3</m:t>
                                            </m:r>
                                          </m:e>
                                        </m:d>
                                        <m:r>
                                          <a:rPr lang="en-US" altLang="ko-KR" b="0" smtClean="0">
                                            <a:latin typeface="Cambria Math" panose="02040503050406030204" pitchFamily="18" charset="0"/>
                                          </a:rPr>
                                          <m:t>+</m:t>
                                        </m:r>
                                        <m:r>
                                          <a:rPr lang="en-US" altLang="ko-KR" b="0" smtClean="0">
                                            <a:latin typeface="Cambria Math" panose="02040503050406030204" pitchFamily="18" charset="0"/>
                                          </a:rPr>
                                          <m:t>𝐶</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ea typeface="Cambria Math" panose="02040503050406030204" pitchFamily="18" charset="0"/>
                                              </a:rPr>
                                              <m:t>ℓ</m:t>
                                            </m:r>
                                          </m:sub>
                                          <m:sup/>
                                          <m:e>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𝑘</m:t>
                                                        </m:r>
                                                      </m:e>
                                                      <m:sup>
                                                        <m:r>
                                                          <m:rPr>
                                                            <m:brk m:alnAt="7"/>
                                                          </m:rPr>
                                                          <a:rPr lang="en-US" altLang="ko-KR" b="0" i="1" smtClean="0">
                                                            <a:latin typeface="Cambria Math" panose="02040503050406030204" pitchFamily="18" charset="0"/>
                                                            <a:ea typeface="Cambria Math" panose="02040503050406030204" pitchFamily="18" charset="0"/>
                                                          </a:rPr>
                                                          <m:t>ℓ</m:t>
                                                        </m:r>
                                                      </m:sup>
                                                    </m:sSup>
                                                  </m:e>
                                                </m:d>
                                              </m:e>
                                              <m:sup>
                                                <m:r>
                                                  <a:rPr lang="en-US" altLang="ko-KR" b="0" i="1" smtClean="0">
                                                    <a:latin typeface="Cambria Math" panose="02040503050406030204" pitchFamily="18" charset="0"/>
                                                  </a:rPr>
                                                  <m:t>2</m:t>
                                                </m:r>
                                              </m:sup>
                                            </m:sSup>
                                          </m:e>
                                        </m:nary>
                                      </m:e>
                                    </m:d>
                                  </m:e>
                                </m:d>
                              </m:oMath>
                            </m:oMathPara>
                          </a14:m>
                          <a:endParaRPr lang="ko-KR" altLang="en-US" dirty="0"/>
                        </a:p>
                      </a:txBody>
                      <a:tcPr anchor="ctr"/>
                    </a:tc>
                    <a:extLst>
                      <a:ext uri="{0D108BD9-81ED-4DB2-BD59-A6C34878D82A}">
                        <a16:rowId xmlns:a16="http://schemas.microsoft.com/office/drawing/2014/main" val="2343942924"/>
                      </a:ext>
                    </a:extLst>
                  </a:tr>
                </a:tbl>
              </a:graphicData>
            </a:graphic>
          </p:graphicFrame>
        </mc:Choice>
        <mc:Fallback xmlns="">
          <p:graphicFrame>
            <p:nvGraphicFramePr>
              <p:cNvPr id="26" name="Table 5">
                <a:extLst>
                  <a:ext uri="{FF2B5EF4-FFF2-40B4-BE49-F238E27FC236}">
                    <a16:creationId xmlns:a16="http://schemas.microsoft.com/office/drawing/2014/main" id="{7C64F77D-3D4F-5114-32FE-CA97E8D1C90C}"/>
                  </a:ext>
                </a:extLst>
              </p:cNvPr>
              <p:cNvGraphicFramePr>
                <a:graphicFrameLocks/>
              </p:cNvGraphicFramePr>
              <p:nvPr>
                <p:extLst>
                  <p:ext uri="{D42A27DB-BD31-4B8C-83A1-F6EECF244321}">
                    <p14:modId xmlns:p14="http://schemas.microsoft.com/office/powerpoint/2010/main" val="2330622445"/>
                  </p:ext>
                </p:extLst>
              </p:nvPr>
            </p:nvGraphicFramePr>
            <p:xfrm>
              <a:off x="838200" y="4543600"/>
              <a:ext cx="10241280" cy="1345375"/>
            </p:xfrm>
            <a:graphic>
              <a:graphicData uri="http://schemas.openxmlformats.org/drawingml/2006/table">
                <a:tbl>
                  <a:tblPr firstRow="1" bandRow="1">
                    <a:tableStyleId>{5940675A-B579-460E-94D1-54222C63F5DA}</a:tableStyleId>
                  </a:tblPr>
                  <a:tblGrid>
                    <a:gridCol w="2926080">
                      <a:extLst>
                        <a:ext uri="{9D8B030D-6E8A-4147-A177-3AD203B41FA5}">
                          <a16:colId xmlns:a16="http://schemas.microsoft.com/office/drawing/2014/main" val="2989952981"/>
                        </a:ext>
                      </a:extLst>
                    </a:gridCol>
                    <a:gridCol w="2651760">
                      <a:extLst>
                        <a:ext uri="{9D8B030D-6E8A-4147-A177-3AD203B41FA5}">
                          <a16:colId xmlns:a16="http://schemas.microsoft.com/office/drawing/2014/main" val="730563938"/>
                        </a:ext>
                      </a:extLst>
                    </a:gridCol>
                    <a:gridCol w="4663440">
                      <a:extLst>
                        <a:ext uri="{9D8B030D-6E8A-4147-A177-3AD203B41FA5}">
                          <a16:colId xmlns:a16="http://schemas.microsoft.com/office/drawing/2014/main" val="307058643"/>
                        </a:ext>
                      </a:extLst>
                    </a:gridCol>
                  </a:tblGrid>
                  <a:tr h="370840">
                    <a:tc>
                      <a:txBody>
                        <a:bodyPr/>
                        <a:lstStyle/>
                        <a:p>
                          <a:pPr algn="ctr" latinLnBrk="1"/>
                          <a:r>
                            <a:rPr lang="en-US" altLang="ko-KR" dirty="0"/>
                            <a:t>Self-Attention in</a:t>
                          </a:r>
                          <a:r>
                            <a:rPr lang="ko-KR" altLang="en-US" dirty="0"/>
                            <a:t> </a:t>
                          </a:r>
                          <a:r>
                            <a:rPr lang="en-US" altLang="ko-KR" dirty="0"/>
                            <a:t>Vanilla </a:t>
                          </a:r>
                          <a:r>
                            <a:rPr lang="en-US" altLang="ko-KR" dirty="0" err="1"/>
                            <a:t>ViT</a:t>
                          </a:r>
                          <a:endParaRPr lang="ko-KR" altLang="en-US" dirty="0"/>
                        </a:p>
                      </a:txBody>
                      <a:tcPr anchor="ctr">
                        <a:solidFill>
                          <a:schemeClr val="accent3">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Self-attention in </a:t>
                          </a:r>
                          <a:r>
                            <a:rPr lang="en-US" altLang="ko-KR" dirty="0" err="1"/>
                            <a:t>Swin</a:t>
                          </a:r>
                          <a:endParaRPr lang="ko-KR" altLang="en-US" dirty="0">
                            <a:solidFill>
                              <a:srgbClr val="FF0000"/>
                            </a:solidFill>
                          </a:endParaRPr>
                        </a:p>
                      </a:txBody>
                      <a:tcPr anchor="ctr">
                        <a:solidFill>
                          <a:schemeClr val="accent3">
                            <a:lumMod val="20000"/>
                            <a:lumOff val="80000"/>
                          </a:schemeClr>
                        </a:solidFill>
                      </a:tcPr>
                    </a:tc>
                    <a:tc>
                      <a:txBody>
                        <a:bodyPr/>
                        <a:lstStyle/>
                        <a:p>
                          <a:pPr algn="ctr" latinLnBrk="1"/>
                          <a:r>
                            <a:rPr lang="en-US" altLang="ko-KR" dirty="0" err="1"/>
                            <a:t>FocalNet</a:t>
                          </a:r>
                          <a:endParaRPr lang="ko-KR" altLang="en-US" dirty="0"/>
                        </a:p>
                      </a:txBody>
                      <a:tcPr anchor="ctr">
                        <a:solidFill>
                          <a:schemeClr val="accent6">
                            <a:lumMod val="20000"/>
                            <a:lumOff val="80000"/>
                          </a:schemeClr>
                        </a:solidFill>
                      </a:tcPr>
                    </a:tc>
                    <a:extLst>
                      <a:ext uri="{0D108BD9-81ED-4DB2-BD59-A6C34878D82A}">
                        <a16:rowId xmlns:a16="http://schemas.microsoft.com/office/drawing/2014/main" val="960195922"/>
                      </a:ext>
                    </a:extLst>
                  </a:tr>
                  <a:tr h="974535">
                    <a:tc>
                      <a:txBody>
                        <a:bodyPr/>
                        <a:lstStyle/>
                        <a:p>
                          <a:endParaRPr lang="en-US"/>
                        </a:p>
                      </a:txBody>
                      <a:tcPr anchor="ctr">
                        <a:blipFill>
                          <a:blip r:embed="rId4"/>
                          <a:stretch>
                            <a:fillRect l="-208" t="-40994" r="-250625" b="-1242"/>
                          </a:stretch>
                        </a:blipFill>
                      </a:tcPr>
                    </a:tc>
                    <a:tc>
                      <a:txBody>
                        <a:bodyPr/>
                        <a:lstStyle/>
                        <a:p>
                          <a:endParaRPr lang="en-US"/>
                        </a:p>
                      </a:txBody>
                      <a:tcPr anchor="ctr">
                        <a:blipFill>
                          <a:blip r:embed="rId4"/>
                          <a:stretch>
                            <a:fillRect l="-110321" t="-40994" r="-175917" b="-1242"/>
                          </a:stretch>
                        </a:blipFill>
                      </a:tcPr>
                    </a:tc>
                    <a:tc>
                      <a:txBody>
                        <a:bodyPr/>
                        <a:lstStyle/>
                        <a:p>
                          <a:endParaRPr lang="en-US"/>
                        </a:p>
                      </a:txBody>
                      <a:tcPr anchor="ctr">
                        <a:blipFill>
                          <a:blip r:embed="rId4"/>
                          <a:stretch>
                            <a:fillRect l="-119869" t="-40994" r="-261" b="-1242"/>
                          </a:stretch>
                        </a:blipFill>
                      </a:tcPr>
                    </a:tc>
                    <a:extLst>
                      <a:ext uri="{0D108BD9-81ED-4DB2-BD59-A6C34878D82A}">
                        <a16:rowId xmlns:a16="http://schemas.microsoft.com/office/drawing/2014/main" val="2343942924"/>
                      </a:ext>
                    </a:extLst>
                  </a:tr>
                </a:tbl>
              </a:graphicData>
            </a:graphic>
          </p:graphicFrame>
        </mc:Fallback>
      </mc:AlternateContent>
      <p:grpSp>
        <p:nvGrpSpPr>
          <p:cNvPr id="27" name="Group 26">
            <a:extLst>
              <a:ext uri="{FF2B5EF4-FFF2-40B4-BE49-F238E27FC236}">
                <a16:creationId xmlns:a16="http://schemas.microsoft.com/office/drawing/2014/main" id="{344725BE-405F-A26E-DCAC-C72DBB52333D}"/>
              </a:ext>
            </a:extLst>
          </p:cNvPr>
          <p:cNvGrpSpPr/>
          <p:nvPr/>
        </p:nvGrpSpPr>
        <p:grpSpPr>
          <a:xfrm>
            <a:off x="8839199" y="1142239"/>
            <a:ext cx="2239575" cy="3294555"/>
            <a:chOff x="2276477" y="3429000"/>
            <a:chExt cx="2330967" cy="3429000"/>
          </a:xfrm>
        </p:grpSpPr>
        <p:pic>
          <p:nvPicPr>
            <p:cNvPr id="28" name="Picture 27">
              <a:extLst>
                <a:ext uri="{FF2B5EF4-FFF2-40B4-BE49-F238E27FC236}">
                  <a16:creationId xmlns:a16="http://schemas.microsoft.com/office/drawing/2014/main" id="{01648F62-7C2C-0EDE-08E8-FB96D6360A1B}"/>
                </a:ext>
              </a:extLst>
            </p:cNvPr>
            <p:cNvPicPr>
              <a:picLocks noChangeAspect="1"/>
            </p:cNvPicPr>
            <p:nvPr/>
          </p:nvPicPr>
          <p:blipFill rotWithShape="1">
            <a:blip r:embed="rId5"/>
            <a:srcRect l="36329" r="42265" b="20990"/>
            <a:stretch/>
          </p:blipFill>
          <p:spPr>
            <a:xfrm>
              <a:off x="2276477" y="3429000"/>
              <a:ext cx="2056649" cy="3429000"/>
            </a:xfrm>
            <a:prstGeom prst="rect">
              <a:avLst/>
            </a:prstGeom>
          </p:spPr>
        </p:pic>
        <p:sp>
          <p:nvSpPr>
            <p:cNvPr id="29" name="타원 32">
              <a:extLst>
                <a:ext uri="{FF2B5EF4-FFF2-40B4-BE49-F238E27FC236}">
                  <a16:creationId xmlns:a16="http://schemas.microsoft.com/office/drawing/2014/main" id="{6E3AC58E-99C3-DEB9-4571-994D3E5FBF30}"/>
                </a:ext>
              </a:extLst>
            </p:cNvPr>
            <p:cNvSpPr/>
            <p:nvPr/>
          </p:nvSpPr>
          <p:spPr>
            <a:xfrm>
              <a:off x="4332373" y="4463019"/>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sp>
          <p:nvSpPr>
            <p:cNvPr id="30" name="타원 33">
              <a:extLst>
                <a:ext uri="{FF2B5EF4-FFF2-40B4-BE49-F238E27FC236}">
                  <a16:creationId xmlns:a16="http://schemas.microsoft.com/office/drawing/2014/main" id="{98DBE40A-3D90-B68A-723D-ABE57F978F30}"/>
                </a:ext>
              </a:extLst>
            </p:cNvPr>
            <p:cNvSpPr/>
            <p:nvPr/>
          </p:nvSpPr>
          <p:spPr>
            <a:xfrm>
              <a:off x="4333124" y="5474814"/>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sp>
          <p:nvSpPr>
            <p:cNvPr id="128" name="Rectangle: Rounded Corners 127">
              <a:extLst>
                <a:ext uri="{FF2B5EF4-FFF2-40B4-BE49-F238E27FC236}">
                  <a16:creationId xmlns:a16="http://schemas.microsoft.com/office/drawing/2014/main" id="{F5232777-6C18-3F4A-C1A4-4B345AAAF833}"/>
                </a:ext>
              </a:extLst>
            </p:cNvPr>
            <p:cNvSpPr/>
            <p:nvPr/>
          </p:nvSpPr>
          <p:spPr>
            <a:xfrm>
              <a:off x="3225800" y="5118101"/>
              <a:ext cx="1057275" cy="984250"/>
            </a:xfrm>
            <a:prstGeom prst="roundRect">
              <a:avLst/>
            </a:pr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C458266F-6195-427E-BB68-D60A9945CCE3}"/>
                </a:ext>
              </a:extLst>
            </p:cNvPr>
            <p:cNvSpPr/>
            <p:nvPr/>
          </p:nvSpPr>
          <p:spPr>
            <a:xfrm>
              <a:off x="2387601" y="4135439"/>
              <a:ext cx="1803400" cy="92948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직선 연결선 12">
            <a:extLst>
              <a:ext uri="{FF2B5EF4-FFF2-40B4-BE49-F238E27FC236}">
                <a16:creationId xmlns:a16="http://schemas.microsoft.com/office/drawing/2014/main" id="{C34C7B6C-1D40-3594-5674-6540C70F643E}"/>
              </a:ext>
            </a:extLst>
          </p:cNvPr>
          <p:cNvCxnSpPr>
            <a:cxnSpLocks/>
          </p:cNvCxnSpPr>
          <p:nvPr/>
        </p:nvCxnSpPr>
        <p:spPr>
          <a:xfrm>
            <a:off x="3844616" y="3207179"/>
            <a:ext cx="879784" cy="0"/>
          </a:xfrm>
          <a:prstGeom prst="line">
            <a:avLst/>
          </a:prstGeom>
          <a:ln w="38100">
            <a:solidFill>
              <a:srgbClr val="FFCE3F"/>
            </a:solidFill>
          </a:ln>
        </p:spPr>
        <p:style>
          <a:lnRef idx="1">
            <a:schemeClr val="accent1"/>
          </a:lnRef>
          <a:fillRef idx="0">
            <a:schemeClr val="accent1"/>
          </a:fillRef>
          <a:effectRef idx="0">
            <a:schemeClr val="accent1"/>
          </a:effectRef>
          <a:fontRef idx="minor">
            <a:schemeClr val="tx1"/>
          </a:fontRef>
        </p:style>
      </p:cxnSp>
      <p:cxnSp>
        <p:nvCxnSpPr>
          <p:cNvPr id="137" name="직선 연결선 15">
            <a:extLst>
              <a:ext uri="{FF2B5EF4-FFF2-40B4-BE49-F238E27FC236}">
                <a16:creationId xmlns:a16="http://schemas.microsoft.com/office/drawing/2014/main" id="{E33CC89D-61DF-1799-5C77-B9DC9822909C}"/>
              </a:ext>
            </a:extLst>
          </p:cNvPr>
          <p:cNvCxnSpPr>
            <a:cxnSpLocks/>
          </p:cNvCxnSpPr>
          <p:nvPr/>
        </p:nvCxnSpPr>
        <p:spPr>
          <a:xfrm>
            <a:off x="2895600" y="3303554"/>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13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1ACA-0D5D-09CB-F6C2-99E8DE5503F4}"/>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62554025-06D5-75C8-6FDC-002634EC54BD}"/>
              </a:ext>
            </a:extLst>
          </p:cNvPr>
          <p:cNvSpPr>
            <a:spLocks noGrp="1"/>
          </p:cNvSpPr>
          <p:nvPr>
            <p:ph idx="1"/>
          </p:nvPr>
        </p:nvSpPr>
        <p:spPr/>
        <p:txBody>
          <a:bodyPr>
            <a:normAutofit fontScale="92500" lnSpcReduction="10000"/>
          </a:bodyPr>
          <a:lstStyle/>
          <a:p>
            <a:r>
              <a:rPr lang="en-US" dirty="0"/>
              <a:t>Properties</a:t>
            </a:r>
          </a:p>
          <a:p>
            <a:pPr lvl="1">
              <a:buFont typeface="Courier New" panose="02070309020205020404" pitchFamily="49" charset="0"/>
              <a:buChar char="o"/>
            </a:pPr>
            <a:r>
              <a:rPr lang="en-US" b="1" dirty="0"/>
              <a:t>Input-dependent</a:t>
            </a:r>
          </a:p>
          <a:p>
            <a:pPr lvl="2">
              <a:buFont typeface="Wingdings" panose="05000000000000000000" pitchFamily="2" charset="2"/>
              <a:buChar char="§"/>
            </a:pPr>
            <a:r>
              <a:rPr lang="en-US" dirty="0"/>
              <a:t>Dynamic focusing</a:t>
            </a:r>
          </a:p>
          <a:p>
            <a:pPr lvl="1">
              <a:buFont typeface="Courier New" panose="02070309020205020404" pitchFamily="49" charset="0"/>
              <a:buChar char="o"/>
            </a:pPr>
            <a:r>
              <a:rPr lang="en-US" dirty="0"/>
              <a:t>Decouple feature granularity</a:t>
            </a:r>
          </a:p>
          <a:p>
            <a:pPr lvl="2">
              <a:buFont typeface="Wingdings" panose="05000000000000000000" pitchFamily="2" charset="2"/>
              <a:buChar char="§"/>
            </a:pPr>
            <a:r>
              <a:rPr lang="en-US" dirty="0"/>
              <a:t>Q preserve the finest information</a:t>
            </a:r>
          </a:p>
          <a:p>
            <a:pPr lvl="2">
              <a:buFont typeface="Wingdings" panose="05000000000000000000" pitchFamily="2" charset="2"/>
              <a:buChar char="§"/>
            </a:pPr>
            <a:r>
              <a:rPr lang="en-US" dirty="0"/>
              <a:t>M extracts the coarser context</a:t>
            </a:r>
          </a:p>
          <a:p>
            <a:pPr lvl="1">
              <a:buFont typeface="Courier New" panose="02070309020205020404" pitchFamily="49" charset="0"/>
              <a:buChar char="o"/>
            </a:pPr>
            <a:r>
              <a:rPr lang="en-US" b="1" dirty="0"/>
              <a:t>Spatial- and channel- specific</a:t>
            </a:r>
          </a:p>
          <a:p>
            <a:pPr lvl="2">
              <a:buFont typeface="Wingdings" panose="05000000000000000000" pitchFamily="2" charset="2"/>
              <a:buChar char="§"/>
            </a:pPr>
            <a:r>
              <a:rPr lang="en-US" dirty="0"/>
              <a:t>Depth-wise convolution</a:t>
            </a:r>
          </a:p>
          <a:p>
            <a:pPr lvl="2">
              <a:buFont typeface="Wingdings" panose="05000000000000000000" pitchFamily="2" charset="2"/>
              <a:buChar char="§"/>
            </a:pPr>
            <a:r>
              <a:rPr lang="en-US" dirty="0"/>
              <a:t>Global average pooling</a:t>
            </a:r>
          </a:p>
          <a:p>
            <a:pPr lvl="1">
              <a:buFont typeface="Courier New" panose="02070309020205020404" pitchFamily="49" charset="0"/>
              <a:buChar char="o"/>
            </a:pPr>
            <a:r>
              <a:rPr lang="en-US" b="1" dirty="0"/>
              <a:t>Better complexity</a:t>
            </a:r>
          </a:p>
          <a:p>
            <a:pPr lvl="2">
              <a:buFont typeface="Wingdings" panose="05000000000000000000" pitchFamily="2" charset="2"/>
              <a:buChar char="§"/>
            </a:pPr>
            <a:r>
              <a:rPr lang="en-US" dirty="0"/>
              <a:t>No quadratic complexity</a:t>
            </a:r>
          </a:p>
          <a:p>
            <a:pPr lvl="1">
              <a:buFont typeface="Courier New" panose="02070309020205020404" pitchFamily="49" charset="0"/>
              <a:buChar char="o"/>
            </a:pPr>
            <a:r>
              <a:rPr lang="en-US" dirty="0"/>
              <a:t>No positional encoding</a:t>
            </a:r>
          </a:p>
          <a:p>
            <a:pPr lvl="2">
              <a:buFont typeface="Wingdings" panose="05000000000000000000" pitchFamily="2" charset="2"/>
              <a:buChar char="§"/>
            </a:pPr>
            <a:r>
              <a:rPr lang="en-US" dirty="0"/>
              <a:t>Feature maps preserve positional information</a:t>
            </a:r>
          </a:p>
        </p:txBody>
      </p:sp>
      <p:sp>
        <p:nvSpPr>
          <p:cNvPr id="4" name="Slide Number Placeholder 3">
            <a:extLst>
              <a:ext uri="{FF2B5EF4-FFF2-40B4-BE49-F238E27FC236}">
                <a16:creationId xmlns:a16="http://schemas.microsoft.com/office/drawing/2014/main" id="{F5C66E1A-AA14-0149-3619-9ED2D79DA0A0}"/>
              </a:ext>
            </a:extLst>
          </p:cNvPr>
          <p:cNvSpPr>
            <a:spLocks noGrp="1"/>
          </p:cNvSpPr>
          <p:nvPr>
            <p:ph type="sldNum" sz="quarter" idx="12"/>
          </p:nvPr>
        </p:nvSpPr>
        <p:spPr/>
        <p:txBody>
          <a:bodyPr/>
          <a:lstStyle/>
          <a:p>
            <a:fld id="{84686879-1D40-489B-ABA1-A4725E29CB10}" type="slidenum">
              <a:rPr lang="en-US" smtClean="0"/>
              <a:t>15</a:t>
            </a:fld>
            <a:endParaRPr lang="en-US"/>
          </a:p>
        </p:txBody>
      </p:sp>
    </p:spTree>
    <p:extLst>
      <p:ext uri="{BB962C8B-B14F-4D97-AF65-F5344CB8AC3E}">
        <p14:creationId xmlns:p14="http://schemas.microsoft.com/office/powerpoint/2010/main" val="221135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p:txBody>
          <a:bodyPr>
            <a:normAutofit/>
          </a:bodyPr>
          <a:lstStyle/>
          <a:p>
            <a:r>
              <a:rPr kumimoji="1" lang="en-US" altLang="en-US" sz="2400" dirty="0"/>
              <a:t>Network architectures</a:t>
            </a:r>
          </a:p>
          <a:p>
            <a:pPr lvl="1"/>
            <a:r>
              <a:rPr kumimoji="1" lang="en-US" altLang="en-US" sz="2000" dirty="0"/>
              <a:t>Have same stage layouts and hidden dimensions as in </a:t>
            </a:r>
            <a:r>
              <a:rPr kumimoji="1" lang="en-US" altLang="en-US" sz="2000" dirty="0" err="1"/>
              <a:t>Swin</a:t>
            </a:r>
            <a:r>
              <a:rPr kumimoji="1" lang="en-US" altLang="en-US" sz="2000" dirty="0"/>
              <a:t> Transformers, but replace the Self-Attention modules with the Focal Modulation modules. </a:t>
            </a:r>
          </a:p>
          <a:p>
            <a:endParaRPr kumimoji="1" lang="en-US" altLang="en-US" sz="2400" dirty="0"/>
          </a:p>
        </p:txBody>
      </p:sp>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16</a:t>
            </a:fld>
            <a:endParaRPr lang="en-US"/>
          </a:p>
        </p:txBody>
      </p:sp>
      <p:pic>
        <p:nvPicPr>
          <p:cNvPr id="11" name="그림 28">
            <a:extLst>
              <a:ext uri="{FF2B5EF4-FFF2-40B4-BE49-F238E27FC236}">
                <a16:creationId xmlns:a16="http://schemas.microsoft.com/office/drawing/2014/main" id="{54C9C0C4-622B-EB9A-F449-CC8E6EAF7977}"/>
              </a:ext>
            </a:extLst>
          </p:cNvPr>
          <p:cNvPicPr>
            <a:picLocks noChangeAspect="1"/>
          </p:cNvPicPr>
          <p:nvPr/>
        </p:nvPicPr>
        <p:blipFill>
          <a:blip r:embed="rId2"/>
          <a:stretch>
            <a:fillRect/>
          </a:stretch>
        </p:blipFill>
        <p:spPr>
          <a:xfrm>
            <a:off x="3004483" y="2847065"/>
            <a:ext cx="6183033" cy="1953535"/>
          </a:xfrm>
          <a:prstGeom prst="rect">
            <a:avLst/>
          </a:prstGeom>
          <a:ln>
            <a:solidFill>
              <a:schemeClr val="tx1"/>
            </a:solidFill>
          </a:ln>
        </p:spPr>
      </p:pic>
      <p:pic>
        <p:nvPicPr>
          <p:cNvPr id="15" name="Picture 14">
            <a:extLst>
              <a:ext uri="{FF2B5EF4-FFF2-40B4-BE49-F238E27FC236}">
                <a16:creationId xmlns:a16="http://schemas.microsoft.com/office/drawing/2014/main" id="{96F579E2-0E4A-23DE-3985-FBCC9D1484B5}"/>
              </a:ext>
            </a:extLst>
          </p:cNvPr>
          <p:cNvPicPr>
            <a:picLocks noChangeAspect="1"/>
          </p:cNvPicPr>
          <p:nvPr/>
        </p:nvPicPr>
        <p:blipFill rotWithShape="1">
          <a:blip r:embed="rId3"/>
          <a:srcRect b="2648"/>
          <a:stretch/>
        </p:blipFill>
        <p:spPr>
          <a:xfrm>
            <a:off x="2592871" y="4721464"/>
            <a:ext cx="7006255" cy="2136536"/>
          </a:xfrm>
          <a:prstGeom prst="rect">
            <a:avLst/>
          </a:prstGeom>
        </p:spPr>
      </p:pic>
    </p:spTree>
    <p:extLst>
      <p:ext uri="{BB962C8B-B14F-4D97-AF65-F5344CB8AC3E}">
        <p14:creationId xmlns:p14="http://schemas.microsoft.com/office/powerpoint/2010/main" val="190545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66B7-3EBC-E020-948C-C5EC66EE22CD}"/>
              </a:ext>
            </a:extLst>
          </p:cNvPr>
          <p:cNvSpPr>
            <a:spLocks noGrp="1"/>
          </p:cNvSpPr>
          <p:nvPr>
            <p:ph type="title"/>
          </p:nvPr>
        </p:nvSpPr>
        <p:spPr/>
        <p:txBody>
          <a:bodyPr/>
          <a:lstStyle/>
          <a:p>
            <a:r>
              <a:rPr lang="en-US" dirty="0"/>
              <a:t>Experiment – Classification</a:t>
            </a:r>
          </a:p>
        </p:txBody>
      </p:sp>
      <p:sp>
        <p:nvSpPr>
          <p:cNvPr id="3" name="Content Placeholder 2">
            <a:extLst>
              <a:ext uri="{FF2B5EF4-FFF2-40B4-BE49-F238E27FC236}">
                <a16:creationId xmlns:a16="http://schemas.microsoft.com/office/drawing/2014/main" id="{FFB51240-0BE2-4641-C0AA-98D7DD2B4C16}"/>
              </a:ext>
            </a:extLst>
          </p:cNvPr>
          <p:cNvSpPr>
            <a:spLocks noGrp="1"/>
          </p:cNvSpPr>
          <p:nvPr>
            <p:ph idx="1"/>
          </p:nvPr>
        </p:nvSpPr>
        <p:spPr/>
        <p:txBody>
          <a:bodyPr/>
          <a:lstStyle/>
          <a:p>
            <a:r>
              <a:rPr lang="en-US" dirty="0"/>
              <a:t>ImageNet-1K</a:t>
            </a:r>
          </a:p>
        </p:txBody>
      </p:sp>
      <p:sp>
        <p:nvSpPr>
          <p:cNvPr id="4" name="Slide Number Placeholder 3">
            <a:extLst>
              <a:ext uri="{FF2B5EF4-FFF2-40B4-BE49-F238E27FC236}">
                <a16:creationId xmlns:a16="http://schemas.microsoft.com/office/drawing/2014/main" id="{58C00A8F-6EAB-BBFF-0EC6-06C8B9DF90B3}"/>
              </a:ext>
            </a:extLst>
          </p:cNvPr>
          <p:cNvSpPr>
            <a:spLocks noGrp="1"/>
          </p:cNvSpPr>
          <p:nvPr>
            <p:ph type="sldNum" sz="quarter" idx="12"/>
          </p:nvPr>
        </p:nvSpPr>
        <p:spPr/>
        <p:txBody>
          <a:bodyPr/>
          <a:lstStyle/>
          <a:p>
            <a:fld id="{84686879-1D40-489B-ABA1-A4725E29CB10}" type="slidenum">
              <a:rPr lang="en-US" smtClean="0"/>
              <a:t>17</a:t>
            </a:fld>
            <a:endParaRPr lang="en-US"/>
          </a:p>
        </p:txBody>
      </p:sp>
      <p:pic>
        <p:nvPicPr>
          <p:cNvPr id="5" name="Content Placeholder 5">
            <a:extLst>
              <a:ext uri="{FF2B5EF4-FFF2-40B4-BE49-F238E27FC236}">
                <a16:creationId xmlns:a16="http://schemas.microsoft.com/office/drawing/2014/main" id="{15C68DFF-BED3-879A-ECB9-0B558CA497F0}"/>
              </a:ext>
            </a:extLst>
          </p:cNvPr>
          <p:cNvPicPr>
            <a:picLocks noChangeAspect="1"/>
          </p:cNvPicPr>
          <p:nvPr/>
        </p:nvPicPr>
        <p:blipFill>
          <a:blip r:embed="rId2"/>
          <a:stretch>
            <a:fillRect/>
          </a:stretch>
        </p:blipFill>
        <p:spPr>
          <a:xfrm>
            <a:off x="3581401" y="1301427"/>
            <a:ext cx="3373073" cy="5556573"/>
          </a:xfrm>
          <a:prstGeom prst="rect">
            <a:avLst/>
          </a:prstGeom>
        </p:spPr>
      </p:pic>
      <p:pic>
        <p:nvPicPr>
          <p:cNvPr id="6" name="Picture 5">
            <a:extLst>
              <a:ext uri="{FF2B5EF4-FFF2-40B4-BE49-F238E27FC236}">
                <a16:creationId xmlns:a16="http://schemas.microsoft.com/office/drawing/2014/main" id="{17330354-409B-652E-25D0-D99B0258E9EB}"/>
              </a:ext>
            </a:extLst>
          </p:cNvPr>
          <p:cNvPicPr>
            <a:picLocks noChangeAspect="1"/>
          </p:cNvPicPr>
          <p:nvPr/>
        </p:nvPicPr>
        <p:blipFill>
          <a:blip r:embed="rId3"/>
          <a:stretch>
            <a:fillRect/>
          </a:stretch>
        </p:blipFill>
        <p:spPr>
          <a:xfrm>
            <a:off x="7122254" y="2725996"/>
            <a:ext cx="3373073" cy="2707433"/>
          </a:xfrm>
          <a:prstGeom prst="rect">
            <a:avLst/>
          </a:prstGeom>
        </p:spPr>
      </p:pic>
    </p:spTree>
    <p:extLst>
      <p:ext uri="{BB962C8B-B14F-4D97-AF65-F5344CB8AC3E}">
        <p14:creationId xmlns:p14="http://schemas.microsoft.com/office/powerpoint/2010/main" val="288166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0C04-3C4C-E207-D595-987E618D6BC7}"/>
              </a:ext>
            </a:extLst>
          </p:cNvPr>
          <p:cNvSpPr>
            <a:spLocks noGrp="1"/>
          </p:cNvSpPr>
          <p:nvPr>
            <p:ph type="title"/>
          </p:nvPr>
        </p:nvSpPr>
        <p:spPr/>
        <p:txBody>
          <a:bodyPr/>
          <a:lstStyle/>
          <a:p>
            <a:r>
              <a:rPr lang="en-US" dirty="0"/>
              <a:t>Experiment – </a:t>
            </a:r>
            <a:br>
              <a:rPr lang="en-US" dirty="0"/>
            </a:br>
            <a:r>
              <a:rPr lang="en-US" dirty="0"/>
              <a:t>Object Detection &amp; Instance Segmentation</a:t>
            </a:r>
          </a:p>
        </p:txBody>
      </p:sp>
      <p:sp>
        <p:nvSpPr>
          <p:cNvPr id="3" name="Content Placeholder 2">
            <a:extLst>
              <a:ext uri="{FF2B5EF4-FFF2-40B4-BE49-F238E27FC236}">
                <a16:creationId xmlns:a16="http://schemas.microsoft.com/office/drawing/2014/main" id="{9BA18C71-9345-5C06-1A61-CD259CD0CCA3}"/>
              </a:ext>
            </a:extLst>
          </p:cNvPr>
          <p:cNvSpPr>
            <a:spLocks noGrp="1"/>
          </p:cNvSpPr>
          <p:nvPr>
            <p:ph idx="1"/>
          </p:nvPr>
        </p:nvSpPr>
        <p:spPr/>
        <p:txBody>
          <a:bodyPr/>
          <a:lstStyle/>
          <a:p>
            <a:r>
              <a:rPr lang="en-US" dirty="0"/>
              <a:t>COCO 2017</a:t>
            </a:r>
          </a:p>
        </p:txBody>
      </p:sp>
      <p:sp>
        <p:nvSpPr>
          <p:cNvPr id="4" name="Slide Number Placeholder 3">
            <a:extLst>
              <a:ext uri="{FF2B5EF4-FFF2-40B4-BE49-F238E27FC236}">
                <a16:creationId xmlns:a16="http://schemas.microsoft.com/office/drawing/2014/main" id="{053019BD-BF56-7834-B11B-8E4436DFB3E9}"/>
              </a:ext>
            </a:extLst>
          </p:cNvPr>
          <p:cNvSpPr>
            <a:spLocks noGrp="1"/>
          </p:cNvSpPr>
          <p:nvPr>
            <p:ph type="sldNum" sz="quarter" idx="12"/>
          </p:nvPr>
        </p:nvSpPr>
        <p:spPr/>
        <p:txBody>
          <a:bodyPr/>
          <a:lstStyle/>
          <a:p>
            <a:fld id="{84686879-1D40-489B-ABA1-A4725E29CB10}" type="slidenum">
              <a:rPr lang="en-US" smtClean="0"/>
              <a:t>18</a:t>
            </a:fld>
            <a:endParaRPr lang="en-US"/>
          </a:p>
        </p:txBody>
      </p:sp>
      <p:pic>
        <p:nvPicPr>
          <p:cNvPr id="6" name="Picture 5">
            <a:extLst>
              <a:ext uri="{FF2B5EF4-FFF2-40B4-BE49-F238E27FC236}">
                <a16:creationId xmlns:a16="http://schemas.microsoft.com/office/drawing/2014/main" id="{D7EDE5E8-AD86-B9B3-31A7-379879B2385E}"/>
              </a:ext>
            </a:extLst>
          </p:cNvPr>
          <p:cNvPicPr>
            <a:picLocks noChangeAspect="1"/>
          </p:cNvPicPr>
          <p:nvPr/>
        </p:nvPicPr>
        <p:blipFill>
          <a:blip r:embed="rId2"/>
          <a:stretch>
            <a:fillRect/>
          </a:stretch>
        </p:blipFill>
        <p:spPr>
          <a:xfrm>
            <a:off x="613346" y="2605223"/>
            <a:ext cx="7022102" cy="4029075"/>
          </a:xfrm>
          <a:prstGeom prst="rect">
            <a:avLst/>
          </a:prstGeom>
        </p:spPr>
      </p:pic>
      <p:pic>
        <p:nvPicPr>
          <p:cNvPr id="8" name="Picture 7">
            <a:extLst>
              <a:ext uri="{FF2B5EF4-FFF2-40B4-BE49-F238E27FC236}">
                <a16:creationId xmlns:a16="http://schemas.microsoft.com/office/drawing/2014/main" id="{7AC5F302-83BB-F889-6812-CC04016D1DA6}"/>
              </a:ext>
            </a:extLst>
          </p:cNvPr>
          <p:cNvPicPr>
            <a:picLocks noChangeAspect="1"/>
          </p:cNvPicPr>
          <p:nvPr/>
        </p:nvPicPr>
        <p:blipFill>
          <a:blip r:embed="rId3"/>
          <a:stretch>
            <a:fillRect/>
          </a:stretch>
        </p:blipFill>
        <p:spPr>
          <a:xfrm>
            <a:off x="7860302" y="3962400"/>
            <a:ext cx="3750517" cy="2843482"/>
          </a:xfrm>
          <a:prstGeom prst="rect">
            <a:avLst/>
          </a:prstGeom>
        </p:spPr>
      </p:pic>
      <p:pic>
        <p:nvPicPr>
          <p:cNvPr id="10" name="Picture 9">
            <a:extLst>
              <a:ext uri="{FF2B5EF4-FFF2-40B4-BE49-F238E27FC236}">
                <a16:creationId xmlns:a16="http://schemas.microsoft.com/office/drawing/2014/main" id="{67989A9E-02F6-EC7B-A17D-0414D6A13F44}"/>
              </a:ext>
            </a:extLst>
          </p:cNvPr>
          <p:cNvPicPr>
            <a:picLocks noChangeAspect="1"/>
          </p:cNvPicPr>
          <p:nvPr/>
        </p:nvPicPr>
        <p:blipFill>
          <a:blip r:embed="rId4"/>
          <a:stretch>
            <a:fillRect/>
          </a:stretch>
        </p:blipFill>
        <p:spPr>
          <a:xfrm>
            <a:off x="8310011" y="1693278"/>
            <a:ext cx="2788648" cy="2303955"/>
          </a:xfrm>
          <a:prstGeom prst="rect">
            <a:avLst/>
          </a:prstGeom>
        </p:spPr>
      </p:pic>
    </p:spTree>
    <p:extLst>
      <p:ext uri="{BB962C8B-B14F-4D97-AF65-F5344CB8AC3E}">
        <p14:creationId xmlns:p14="http://schemas.microsoft.com/office/powerpoint/2010/main" val="241571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0C04-3C4C-E207-D595-987E618D6BC7}"/>
              </a:ext>
            </a:extLst>
          </p:cNvPr>
          <p:cNvSpPr>
            <a:spLocks noGrp="1"/>
          </p:cNvSpPr>
          <p:nvPr>
            <p:ph type="title"/>
          </p:nvPr>
        </p:nvSpPr>
        <p:spPr/>
        <p:txBody>
          <a:bodyPr/>
          <a:lstStyle/>
          <a:p>
            <a:r>
              <a:rPr lang="en-US" dirty="0"/>
              <a:t>Experiment – </a:t>
            </a:r>
            <a:br>
              <a:rPr lang="en-US" dirty="0"/>
            </a:br>
            <a:r>
              <a:rPr lang="en-US" dirty="0"/>
              <a:t>Object Detection &amp; Instance Segmentation</a:t>
            </a:r>
          </a:p>
        </p:txBody>
      </p:sp>
      <p:sp>
        <p:nvSpPr>
          <p:cNvPr id="3" name="Content Placeholder 2">
            <a:extLst>
              <a:ext uri="{FF2B5EF4-FFF2-40B4-BE49-F238E27FC236}">
                <a16:creationId xmlns:a16="http://schemas.microsoft.com/office/drawing/2014/main" id="{9BA18C71-9345-5C06-1A61-CD259CD0CCA3}"/>
              </a:ext>
            </a:extLst>
          </p:cNvPr>
          <p:cNvSpPr>
            <a:spLocks noGrp="1"/>
          </p:cNvSpPr>
          <p:nvPr>
            <p:ph idx="1"/>
          </p:nvPr>
        </p:nvSpPr>
        <p:spPr/>
        <p:txBody>
          <a:bodyPr/>
          <a:lstStyle/>
          <a:p>
            <a:r>
              <a:rPr lang="en-US" dirty="0"/>
              <a:t>COCO 2017</a:t>
            </a:r>
          </a:p>
          <a:p>
            <a:pPr lvl="1">
              <a:buFont typeface="Courier New" panose="02070309020205020404" pitchFamily="49" charset="0"/>
              <a:buChar char="o"/>
            </a:pPr>
            <a:r>
              <a:rPr lang="en-US" dirty="0"/>
              <a:t>At scale wit huge backbone</a:t>
            </a:r>
          </a:p>
        </p:txBody>
      </p:sp>
      <p:sp>
        <p:nvSpPr>
          <p:cNvPr id="4" name="Slide Number Placeholder 3">
            <a:extLst>
              <a:ext uri="{FF2B5EF4-FFF2-40B4-BE49-F238E27FC236}">
                <a16:creationId xmlns:a16="http://schemas.microsoft.com/office/drawing/2014/main" id="{053019BD-BF56-7834-B11B-8E4436DFB3E9}"/>
              </a:ext>
            </a:extLst>
          </p:cNvPr>
          <p:cNvSpPr>
            <a:spLocks noGrp="1"/>
          </p:cNvSpPr>
          <p:nvPr>
            <p:ph type="sldNum" sz="quarter" idx="12"/>
          </p:nvPr>
        </p:nvSpPr>
        <p:spPr/>
        <p:txBody>
          <a:bodyPr/>
          <a:lstStyle/>
          <a:p>
            <a:fld id="{84686879-1D40-489B-ABA1-A4725E29CB10}" type="slidenum">
              <a:rPr lang="en-US" smtClean="0"/>
              <a:t>19</a:t>
            </a:fld>
            <a:endParaRPr lang="en-US"/>
          </a:p>
        </p:txBody>
      </p:sp>
      <p:pic>
        <p:nvPicPr>
          <p:cNvPr id="5" name="Picture 4">
            <a:extLst>
              <a:ext uri="{FF2B5EF4-FFF2-40B4-BE49-F238E27FC236}">
                <a16:creationId xmlns:a16="http://schemas.microsoft.com/office/drawing/2014/main" id="{6BB2EA39-AD65-D798-23F5-966280132955}"/>
              </a:ext>
            </a:extLst>
          </p:cNvPr>
          <p:cNvPicPr>
            <a:picLocks noChangeAspect="1"/>
          </p:cNvPicPr>
          <p:nvPr/>
        </p:nvPicPr>
        <p:blipFill>
          <a:blip r:embed="rId2"/>
          <a:stretch>
            <a:fillRect/>
          </a:stretch>
        </p:blipFill>
        <p:spPr>
          <a:xfrm>
            <a:off x="1694836" y="2743794"/>
            <a:ext cx="8802328" cy="2857899"/>
          </a:xfrm>
          <a:prstGeom prst="rect">
            <a:avLst/>
          </a:prstGeom>
        </p:spPr>
      </p:pic>
    </p:spTree>
    <p:extLst>
      <p:ext uri="{BB962C8B-B14F-4D97-AF65-F5344CB8AC3E}">
        <p14:creationId xmlns:p14="http://schemas.microsoft.com/office/powerpoint/2010/main" val="337177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5752-49CE-88F5-5A40-C76807E7D6DD}"/>
              </a:ext>
            </a:extLst>
          </p:cNvPr>
          <p:cNvSpPr>
            <a:spLocks noGrp="1"/>
          </p:cNvSpPr>
          <p:nvPr>
            <p:ph type="title"/>
          </p:nvPr>
        </p:nvSpPr>
        <p:spPr/>
        <p:txBody>
          <a:bodyPr/>
          <a:lstStyle/>
          <a:p>
            <a:r>
              <a:rPr lang="en-US" dirty="0"/>
              <a:t>Focal Attention: Brief Review</a:t>
            </a:r>
          </a:p>
        </p:txBody>
      </p:sp>
      <p:sp>
        <p:nvSpPr>
          <p:cNvPr id="3" name="Content Placeholder 2">
            <a:extLst>
              <a:ext uri="{FF2B5EF4-FFF2-40B4-BE49-F238E27FC236}">
                <a16:creationId xmlns:a16="http://schemas.microsoft.com/office/drawing/2014/main" id="{C950D6DF-C4CC-8CA6-14CA-2C330AE0C8A6}"/>
              </a:ext>
            </a:extLst>
          </p:cNvPr>
          <p:cNvSpPr>
            <a:spLocks noGrp="1"/>
          </p:cNvSpPr>
          <p:nvPr>
            <p:ph idx="1"/>
          </p:nvPr>
        </p:nvSpPr>
        <p:spPr/>
        <p:txBody>
          <a:bodyPr/>
          <a:lstStyle/>
          <a:p>
            <a:pPr>
              <a:spcBef>
                <a:spcPts val="600"/>
              </a:spcBef>
              <a:spcAft>
                <a:spcPts val="600"/>
              </a:spcAft>
            </a:pPr>
            <a:r>
              <a:rPr lang="en-US" dirty="0"/>
              <a:t>Models both short- and long-range interactions.</a:t>
            </a:r>
          </a:p>
          <a:p>
            <a:pPr>
              <a:spcBef>
                <a:spcPts val="600"/>
              </a:spcBef>
              <a:spcAft>
                <a:spcPts val="600"/>
              </a:spcAft>
            </a:pPr>
            <a:r>
              <a:rPr lang="en-US" dirty="0"/>
              <a:t>By fine-grained local attention + coarse-grained global attention.</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20EBF98-7E6B-1C4C-AA0D-984F5F067BAD}"/>
              </a:ext>
            </a:extLst>
          </p:cNvPr>
          <p:cNvSpPr>
            <a:spLocks noGrp="1"/>
          </p:cNvSpPr>
          <p:nvPr>
            <p:ph type="sldNum" sz="quarter" idx="12"/>
          </p:nvPr>
        </p:nvSpPr>
        <p:spPr/>
        <p:txBody>
          <a:bodyPr/>
          <a:lstStyle/>
          <a:p>
            <a:fld id="{84686879-1D40-489B-ABA1-A4725E29CB10}" type="slidenum">
              <a:rPr lang="en-US" smtClean="0"/>
              <a:t>2</a:t>
            </a:fld>
            <a:endParaRPr lang="en-US"/>
          </a:p>
        </p:txBody>
      </p:sp>
      <p:pic>
        <p:nvPicPr>
          <p:cNvPr id="6" name="Picture 5">
            <a:extLst>
              <a:ext uri="{FF2B5EF4-FFF2-40B4-BE49-F238E27FC236}">
                <a16:creationId xmlns:a16="http://schemas.microsoft.com/office/drawing/2014/main" id="{CC0AD46B-A24B-D616-27E7-97EE6D0C4BBF}"/>
              </a:ext>
            </a:extLst>
          </p:cNvPr>
          <p:cNvPicPr>
            <a:picLocks noChangeAspect="1"/>
          </p:cNvPicPr>
          <p:nvPr/>
        </p:nvPicPr>
        <p:blipFill>
          <a:blip r:embed="rId3"/>
          <a:stretch>
            <a:fillRect/>
          </a:stretch>
        </p:blipFill>
        <p:spPr>
          <a:xfrm>
            <a:off x="1524000" y="2990329"/>
            <a:ext cx="9144000" cy="3502546"/>
          </a:xfrm>
          <a:prstGeom prst="rect">
            <a:avLst/>
          </a:prstGeom>
        </p:spPr>
      </p:pic>
    </p:spTree>
    <p:extLst>
      <p:ext uri="{BB962C8B-B14F-4D97-AF65-F5344CB8AC3E}">
        <p14:creationId xmlns:p14="http://schemas.microsoft.com/office/powerpoint/2010/main" val="65060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0C04-3C4C-E207-D595-987E618D6BC7}"/>
              </a:ext>
            </a:extLst>
          </p:cNvPr>
          <p:cNvSpPr>
            <a:spLocks noGrp="1"/>
          </p:cNvSpPr>
          <p:nvPr>
            <p:ph type="title"/>
          </p:nvPr>
        </p:nvSpPr>
        <p:spPr/>
        <p:txBody>
          <a:bodyPr/>
          <a:lstStyle/>
          <a:p>
            <a:r>
              <a:rPr lang="en-US" dirty="0"/>
              <a:t>Experiment – </a:t>
            </a:r>
            <a:br>
              <a:rPr lang="en-US" dirty="0"/>
            </a:br>
            <a:r>
              <a:rPr lang="en-US" dirty="0"/>
              <a:t>Semantic &amp; Panoptic Segmentation</a:t>
            </a:r>
          </a:p>
        </p:txBody>
      </p:sp>
      <p:sp>
        <p:nvSpPr>
          <p:cNvPr id="3" name="Content Placeholder 2">
            <a:extLst>
              <a:ext uri="{FF2B5EF4-FFF2-40B4-BE49-F238E27FC236}">
                <a16:creationId xmlns:a16="http://schemas.microsoft.com/office/drawing/2014/main" id="{9BA18C71-9345-5C06-1A61-CD259CD0CCA3}"/>
              </a:ext>
            </a:extLst>
          </p:cNvPr>
          <p:cNvSpPr>
            <a:spLocks noGrp="1"/>
          </p:cNvSpPr>
          <p:nvPr>
            <p:ph idx="1"/>
          </p:nvPr>
        </p:nvSpPr>
        <p:spPr/>
        <p:txBody>
          <a:bodyPr/>
          <a:lstStyle/>
          <a:p>
            <a:r>
              <a:rPr lang="en-US" dirty="0"/>
              <a:t>ADE20K (semantic segmentation) &amp; COCO (panoptic segmentation)</a:t>
            </a:r>
          </a:p>
        </p:txBody>
      </p:sp>
      <p:sp>
        <p:nvSpPr>
          <p:cNvPr id="4" name="Slide Number Placeholder 3">
            <a:extLst>
              <a:ext uri="{FF2B5EF4-FFF2-40B4-BE49-F238E27FC236}">
                <a16:creationId xmlns:a16="http://schemas.microsoft.com/office/drawing/2014/main" id="{053019BD-BF56-7834-B11B-8E4436DFB3E9}"/>
              </a:ext>
            </a:extLst>
          </p:cNvPr>
          <p:cNvSpPr>
            <a:spLocks noGrp="1"/>
          </p:cNvSpPr>
          <p:nvPr>
            <p:ph type="sldNum" sz="quarter" idx="12"/>
          </p:nvPr>
        </p:nvSpPr>
        <p:spPr/>
        <p:txBody>
          <a:bodyPr/>
          <a:lstStyle/>
          <a:p>
            <a:fld id="{84686879-1D40-489B-ABA1-A4725E29CB10}" type="slidenum">
              <a:rPr lang="en-US" smtClean="0"/>
              <a:t>20</a:t>
            </a:fld>
            <a:endParaRPr lang="en-US"/>
          </a:p>
        </p:txBody>
      </p:sp>
      <p:pic>
        <p:nvPicPr>
          <p:cNvPr id="6" name="Picture 5">
            <a:extLst>
              <a:ext uri="{FF2B5EF4-FFF2-40B4-BE49-F238E27FC236}">
                <a16:creationId xmlns:a16="http://schemas.microsoft.com/office/drawing/2014/main" id="{C8CF7841-F74F-6D9A-771E-9882CCF31E03}"/>
              </a:ext>
            </a:extLst>
          </p:cNvPr>
          <p:cNvPicPr>
            <a:picLocks noChangeAspect="1"/>
          </p:cNvPicPr>
          <p:nvPr/>
        </p:nvPicPr>
        <p:blipFill>
          <a:blip r:embed="rId2"/>
          <a:stretch>
            <a:fillRect/>
          </a:stretch>
        </p:blipFill>
        <p:spPr>
          <a:xfrm>
            <a:off x="404568" y="3120272"/>
            <a:ext cx="3052702" cy="3314595"/>
          </a:xfrm>
          <a:prstGeom prst="rect">
            <a:avLst/>
          </a:prstGeom>
        </p:spPr>
      </p:pic>
      <p:pic>
        <p:nvPicPr>
          <p:cNvPr id="8" name="Picture 7">
            <a:extLst>
              <a:ext uri="{FF2B5EF4-FFF2-40B4-BE49-F238E27FC236}">
                <a16:creationId xmlns:a16="http://schemas.microsoft.com/office/drawing/2014/main" id="{E3EB44C5-7B51-23CF-23C0-25F905F0920D}"/>
              </a:ext>
            </a:extLst>
          </p:cNvPr>
          <p:cNvPicPr>
            <a:picLocks noChangeAspect="1"/>
          </p:cNvPicPr>
          <p:nvPr/>
        </p:nvPicPr>
        <p:blipFill>
          <a:blip r:embed="rId3"/>
          <a:stretch>
            <a:fillRect/>
          </a:stretch>
        </p:blipFill>
        <p:spPr>
          <a:xfrm>
            <a:off x="3732668" y="2412912"/>
            <a:ext cx="3629569" cy="4021955"/>
          </a:xfrm>
          <a:prstGeom prst="rect">
            <a:avLst/>
          </a:prstGeom>
        </p:spPr>
      </p:pic>
      <p:pic>
        <p:nvPicPr>
          <p:cNvPr id="9" name="Picture 8">
            <a:extLst>
              <a:ext uri="{FF2B5EF4-FFF2-40B4-BE49-F238E27FC236}">
                <a16:creationId xmlns:a16="http://schemas.microsoft.com/office/drawing/2014/main" id="{52F1688B-3C30-6143-6088-EFFCC5FC7263}"/>
              </a:ext>
            </a:extLst>
          </p:cNvPr>
          <p:cNvPicPr>
            <a:picLocks noChangeAspect="1"/>
          </p:cNvPicPr>
          <p:nvPr/>
        </p:nvPicPr>
        <p:blipFill>
          <a:blip r:embed="rId4"/>
          <a:stretch>
            <a:fillRect/>
          </a:stretch>
        </p:blipFill>
        <p:spPr>
          <a:xfrm>
            <a:off x="7637636" y="2818823"/>
            <a:ext cx="3716164" cy="3539933"/>
          </a:xfrm>
          <a:prstGeom prst="rect">
            <a:avLst/>
          </a:prstGeom>
        </p:spPr>
      </p:pic>
    </p:spTree>
    <p:extLst>
      <p:ext uri="{BB962C8B-B14F-4D97-AF65-F5344CB8AC3E}">
        <p14:creationId xmlns:p14="http://schemas.microsoft.com/office/powerpoint/2010/main" val="650273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5F34-A9D9-D167-B8D7-EF1028C9ED32}"/>
              </a:ext>
            </a:extLst>
          </p:cNvPr>
          <p:cNvSpPr>
            <a:spLocks noGrp="1"/>
          </p:cNvSpPr>
          <p:nvPr>
            <p:ph type="title"/>
          </p:nvPr>
        </p:nvSpPr>
        <p:spPr/>
        <p:txBody>
          <a:bodyPr/>
          <a:lstStyle/>
          <a:p>
            <a:r>
              <a:rPr lang="en-US" dirty="0"/>
              <a:t>Experiments –</a:t>
            </a:r>
            <a:br>
              <a:rPr lang="en-US" dirty="0"/>
            </a:br>
            <a:r>
              <a:rPr lang="en-US" dirty="0"/>
              <a:t>Comparison with </a:t>
            </a:r>
            <a:r>
              <a:rPr lang="en-US" dirty="0" err="1"/>
              <a:t>ViTs</a:t>
            </a:r>
            <a:r>
              <a:rPr lang="en-US" dirty="0"/>
              <a:t> and </a:t>
            </a:r>
            <a:r>
              <a:rPr lang="en-US" dirty="0" err="1"/>
              <a:t>ConvNeXts</a:t>
            </a:r>
            <a:endParaRPr lang="en-US" dirty="0"/>
          </a:p>
        </p:txBody>
      </p:sp>
      <p:sp>
        <p:nvSpPr>
          <p:cNvPr id="3" name="Content Placeholder 2">
            <a:extLst>
              <a:ext uri="{FF2B5EF4-FFF2-40B4-BE49-F238E27FC236}">
                <a16:creationId xmlns:a16="http://schemas.microsoft.com/office/drawing/2014/main" id="{93159725-A681-9D94-11B0-2754534162B9}"/>
              </a:ext>
            </a:extLst>
          </p:cNvPr>
          <p:cNvSpPr>
            <a:spLocks noGrp="1"/>
          </p:cNvSpPr>
          <p:nvPr>
            <p:ph idx="1"/>
          </p:nvPr>
        </p:nvSpPr>
        <p:spPr/>
        <p:txBody>
          <a:bodyPr>
            <a:normAutofit/>
          </a:bodyPr>
          <a:lstStyle/>
          <a:p>
            <a:r>
              <a:rPr lang="en-US" sz="2400" dirty="0" err="1"/>
              <a:t>ConvNeXts</a:t>
            </a:r>
            <a:r>
              <a:rPr lang="en-US" sz="2400" dirty="0"/>
              <a:t>:</a:t>
            </a:r>
          </a:p>
          <a:p>
            <a:endParaRPr lang="en-US" sz="2400" dirty="0"/>
          </a:p>
          <a:p>
            <a:endParaRPr lang="en-US" sz="2400" dirty="0"/>
          </a:p>
          <a:p>
            <a:endParaRPr lang="en-US" sz="2400" dirty="0"/>
          </a:p>
          <a:p>
            <a:endParaRPr lang="en-US" sz="2400" dirty="0"/>
          </a:p>
          <a:p>
            <a:r>
              <a:rPr lang="en-US" sz="2400" dirty="0" err="1"/>
              <a:t>ViTs</a:t>
            </a:r>
            <a:r>
              <a:rPr lang="en-US" sz="2400" dirty="0"/>
              <a:t>: all Self-Attention modules replaced with Focal Modulation to construct monolithic </a:t>
            </a:r>
            <a:r>
              <a:rPr lang="en-US" sz="2400" dirty="0" err="1"/>
              <a:t>FocalNet</a:t>
            </a:r>
            <a:r>
              <a:rPr lang="en-US" sz="2400" dirty="0"/>
              <a:t>-T/S/B</a:t>
            </a:r>
          </a:p>
        </p:txBody>
      </p:sp>
      <p:sp>
        <p:nvSpPr>
          <p:cNvPr id="4" name="Slide Number Placeholder 3">
            <a:extLst>
              <a:ext uri="{FF2B5EF4-FFF2-40B4-BE49-F238E27FC236}">
                <a16:creationId xmlns:a16="http://schemas.microsoft.com/office/drawing/2014/main" id="{588894B7-39D5-2704-CF85-E15EB962A492}"/>
              </a:ext>
            </a:extLst>
          </p:cNvPr>
          <p:cNvSpPr>
            <a:spLocks noGrp="1"/>
          </p:cNvSpPr>
          <p:nvPr>
            <p:ph type="sldNum" sz="quarter" idx="12"/>
          </p:nvPr>
        </p:nvSpPr>
        <p:spPr/>
        <p:txBody>
          <a:bodyPr/>
          <a:lstStyle/>
          <a:p>
            <a:fld id="{84686879-1D40-489B-ABA1-A4725E29CB10}" type="slidenum">
              <a:rPr lang="en-US" smtClean="0"/>
              <a:t>21</a:t>
            </a:fld>
            <a:endParaRPr lang="en-US"/>
          </a:p>
        </p:txBody>
      </p:sp>
      <p:pic>
        <p:nvPicPr>
          <p:cNvPr id="6" name="Picture 5">
            <a:extLst>
              <a:ext uri="{FF2B5EF4-FFF2-40B4-BE49-F238E27FC236}">
                <a16:creationId xmlns:a16="http://schemas.microsoft.com/office/drawing/2014/main" id="{FBF456BE-4F03-17C8-5287-637649073767}"/>
              </a:ext>
            </a:extLst>
          </p:cNvPr>
          <p:cNvPicPr>
            <a:picLocks noChangeAspect="1"/>
          </p:cNvPicPr>
          <p:nvPr/>
        </p:nvPicPr>
        <p:blipFill>
          <a:blip r:embed="rId2"/>
          <a:stretch>
            <a:fillRect/>
          </a:stretch>
        </p:blipFill>
        <p:spPr>
          <a:xfrm>
            <a:off x="1694836" y="2157273"/>
            <a:ext cx="8802328" cy="1991003"/>
          </a:xfrm>
          <a:prstGeom prst="rect">
            <a:avLst/>
          </a:prstGeom>
        </p:spPr>
      </p:pic>
      <p:pic>
        <p:nvPicPr>
          <p:cNvPr id="8" name="Picture 7">
            <a:extLst>
              <a:ext uri="{FF2B5EF4-FFF2-40B4-BE49-F238E27FC236}">
                <a16:creationId xmlns:a16="http://schemas.microsoft.com/office/drawing/2014/main" id="{B8045CD8-1475-FC96-97C6-078D132F3077}"/>
              </a:ext>
            </a:extLst>
          </p:cNvPr>
          <p:cNvPicPr>
            <a:picLocks noChangeAspect="1"/>
          </p:cNvPicPr>
          <p:nvPr/>
        </p:nvPicPr>
        <p:blipFill>
          <a:blip r:embed="rId3"/>
          <a:stretch>
            <a:fillRect/>
          </a:stretch>
        </p:blipFill>
        <p:spPr>
          <a:xfrm>
            <a:off x="1691326" y="4835262"/>
            <a:ext cx="3705742" cy="1886213"/>
          </a:xfrm>
          <a:prstGeom prst="rect">
            <a:avLst/>
          </a:prstGeom>
        </p:spPr>
      </p:pic>
      <p:grpSp>
        <p:nvGrpSpPr>
          <p:cNvPr id="11" name="Group 10">
            <a:extLst>
              <a:ext uri="{FF2B5EF4-FFF2-40B4-BE49-F238E27FC236}">
                <a16:creationId xmlns:a16="http://schemas.microsoft.com/office/drawing/2014/main" id="{323144C5-3B8D-0703-B87E-FF49BCD4F62B}"/>
              </a:ext>
            </a:extLst>
          </p:cNvPr>
          <p:cNvGrpSpPr/>
          <p:nvPr/>
        </p:nvGrpSpPr>
        <p:grpSpPr>
          <a:xfrm>
            <a:off x="6466837" y="4543736"/>
            <a:ext cx="4030327" cy="2290526"/>
            <a:chOff x="6595436" y="4543736"/>
            <a:chExt cx="4030327" cy="2290526"/>
          </a:xfrm>
        </p:grpSpPr>
        <p:pic>
          <p:nvPicPr>
            <p:cNvPr id="2050" name="Picture 2" descr="modulation map and attention map">
              <a:extLst>
                <a:ext uri="{FF2B5EF4-FFF2-40B4-BE49-F238E27FC236}">
                  <a16:creationId xmlns:a16="http://schemas.microsoft.com/office/drawing/2014/main" id="{EF2C93A2-EF6B-DA89-2EDC-637A4DFF5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526" y="4543736"/>
              <a:ext cx="3780148" cy="19491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502B07-44AB-6A02-3875-200ACA5763C4}"/>
                </a:ext>
              </a:extLst>
            </p:cNvPr>
            <p:cNvSpPr txBox="1"/>
            <p:nvPr/>
          </p:nvSpPr>
          <p:spPr>
            <a:xfrm>
              <a:off x="6595436" y="6464930"/>
              <a:ext cx="4030327" cy="369332"/>
            </a:xfrm>
            <a:prstGeom prst="rect">
              <a:avLst/>
            </a:prstGeom>
            <a:noFill/>
          </p:spPr>
          <p:txBody>
            <a:bodyPr wrap="square">
              <a:spAutoFit/>
            </a:bodyPr>
            <a:lstStyle/>
            <a:p>
              <a:r>
                <a:rPr lang="en-US" b="0" i="0" dirty="0">
                  <a:solidFill>
                    <a:srgbClr val="000000"/>
                  </a:solidFill>
                  <a:effectLst/>
                </a:rPr>
                <a:t>Images from ImageNet-1K validation set</a:t>
              </a:r>
              <a:endParaRPr lang="en-US" dirty="0"/>
            </a:p>
          </p:txBody>
        </p:sp>
      </p:grpSp>
    </p:spTree>
    <p:extLst>
      <p:ext uri="{BB962C8B-B14F-4D97-AF65-F5344CB8AC3E}">
        <p14:creationId xmlns:p14="http://schemas.microsoft.com/office/powerpoint/2010/main" val="2400480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0C04-3C4C-E207-D595-987E618D6BC7}"/>
              </a:ext>
            </a:extLst>
          </p:cNvPr>
          <p:cNvSpPr>
            <a:spLocks noGrp="1"/>
          </p:cNvSpPr>
          <p:nvPr>
            <p:ph type="title"/>
          </p:nvPr>
        </p:nvSpPr>
        <p:spPr/>
        <p:txBody>
          <a:bodyPr/>
          <a:lstStyle/>
          <a:p>
            <a:r>
              <a:rPr lang="en-US" dirty="0"/>
              <a:t>Ablation</a:t>
            </a:r>
          </a:p>
        </p:txBody>
      </p:sp>
      <p:sp>
        <p:nvSpPr>
          <p:cNvPr id="3" name="Content Placeholder 2">
            <a:extLst>
              <a:ext uri="{FF2B5EF4-FFF2-40B4-BE49-F238E27FC236}">
                <a16:creationId xmlns:a16="http://schemas.microsoft.com/office/drawing/2014/main" id="{9BA18C71-9345-5C06-1A61-CD259CD0CCA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53019BD-BF56-7834-B11B-8E4436DFB3E9}"/>
              </a:ext>
            </a:extLst>
          </p:cNvPr>
          <p:cNvSpPr>
            <a:spLocks noGrp="1"/>
          </p:cNvSpPr>
          <p:nvPr>
            <p:ph type="sldNum" sz="quarter" idx="12"/>
          </p:nvPr>
        </p:nvSpPr>
        <p:spPr/>
        <p:txBody>
          <a:bodyPr/>
          <a:lstStyle/>
          <a:p>
            <a:fld id="{84686879-1D40-489B-ABA1-A4725E29CB10}" type="slidenum">
              <a:rPr lang="en-US" smtClean="0"/>
              <a:t>22</a:t>
            </a:fld>
            <a:endParaRPr lang="en-US"/>
          </a:p>
        </p:txBody>
      </p:sp>
      <p:pic>
        <p:nvPicPr>
          <p:cNvPr id="6" name="Picture 5">
            <a:extLst>
              <a:ext uri="{FF2B5EF4-FFF2-40B4-BE49-F238E27FC236}">
                <a16:creationId xmlns:a16="http://schemas.microsoft.com/office/drawing/2014/main" id="{91D1BB9C-375E-DE79-38DB-F01C7F0C49EC}"/>
              </a:ext>
            </a:extLst>
          </p:cNvPr>
          <p:cNvPicPr>
            <a:picLocks noChangeAspect="1"/>
          </p:cNvPicPr>
          <p:nvPr/>
        </p:nvPicPr>
        <p:blipFill>
          <a:blip r:embed="rId2"/>
          <a:stretch>
            <a:fillRect/>
          </a:stretch>
        </p:blipFill>
        <p:spPr>
          <a:xfrm>
            <a:off x="1799625" y="1825625"/>
            <a:ext cx="8592749" cy="2114845"/>
          </a:xfrm>
          <a:prstGeom prst="rect">
            <a:avLst/>
          </a:prstGeom>
        </p:spPr>
      </p:pic>
      <p:pic>
        <p:nvPicPr>
          <p:cNvPr id="8" name="Picture 7">
            <a:extLst>
              <a:ext uri="{FF2B5EF4-FFF2-40B4-BE49-F238E27FC236}">
                <a16:creationId xmlns:a16="http://schemas.microsoft.com/office/drawing/2014/main" id="{261A1C58-90D6-E1F2-84E6-9EEC9AF3FF5F}"/>
              </a:ext>
            </a:extLst>
          </p:cNvPr>
          <p:cNvPicPr>
            <a:picLocks noChangeAspect="1"/>
          </p:cNvPicPr>
          <p:nvPr/>
        </p:nvPicPr>
        <p:blipFill>
          <a:blip r:embed="rId3"/>
          <a:stretch>
            <a:fillRect/>
          </a:stretch>
        </p:blipFill>
        <p:spPr>
          <a:xfrm>
            <a:off x="1507547" y="4267200"/>
            <a:ext cx="4751139" cy="2370790"/>
          </a:xfrm>
          <a:prstGeom prst="rect">
            <a:avLst/>
          </a:prstGeom>
        </p:spPr>
      </p:pic>
      <p:pic>
        <p:nvPicPr>
          <p:cNvPr id="10" name="Picture 9">
            <a:extLst>
              <a:ext uri="{FF2B5EF4-FFF2-40B4-BE49-F238E27FC236}">
                <a16:creationId xmlns:a16="http://schemas.microsoft.com/office/drawing/2014/main" id="{521EA95D-A509-E908-C8CD-CF8DBEEEC33D}"/>
              </a:ext>
            </a:extLst>
          </p:cNvPr>
          <p:cNvPicPr>
            <a:picLocks noChangeAspect="1"/>
          </p:cNvPicPr>
          <p:nvPr/>
        </p:nvPicPr>
        <p:blipFill>
          <a:blip r:embed="rId4"/>
          <a:stretch>
            <a:fillRect/>
          </a:stretch>
        </p:blipFill>
        <p:spPr>
          <a:xfrm>
            <a:off x="6781898" y="4075407"/>
            <a:ext cx="4048690" cy="2562583"/>
          </a:xfrm>
          <a:prstGeom prst="rect">
            <a:avLst/>
          </a:prstGeom>
        </p:spPr>
      </p:pic>
    </p:spTree>
    <p:extLst>
      <p:ext uri="{BB962C8B-B14F-4D97-AF65-F5344CB8AC3E}">
        <p14:creationId xmlns:p14="http://schemas.microsoft.com/office/powerpoint/2010/main" val="143755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0C04-3C4C-E207-D595-987E618D6BC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BA18C71-9345-5C06-1A61-CD259CD0CCA3}"/>
              </a:ext>
            </a:extLst>
          </p:cNvPr>
          <p:cNvSpPr>
            <a:spLocks noGrp="1"/>
          </p:cNvSpPr>
          <p:nvPr>
            <p:ph idx="1"/>
          </p:nvPr>
        </p:nvSpPr>
        <p:spPr/>
        <p:txBody>
          <a:bodyPr>
            <a:normAutofit/>
          </a:bodyPr>
          <a:lstStyle/>
          <a:p>
            <a:pPr algn="just">
              <a:lnSpc>
                <a:spcPct val="100000"/>
              </a:lnSpc>
              <a:spcBef>
                <a:spcPts val="600"/>
              </a:spcBef>
              <a:spcAft>
                <a:spcPts val="600"/>
              </a:spcAft>
            </a:pPr>
            <a:r>
              <a:rPr lang="en-US" sz="2000" b="1" dirty="0"/>
              <a:t>Focal Modulation</a:t>
            </a:r>
            <a:r>
              <a:rPr lang="en-US" sz="2000" dirty="0"/>
              <a:t>: a new and generic mechanism that enables </a:t>
            </a:r>
            <a:r>
              <a:rPr lang="en-US" sz="2000" b="1" dirty="0"/>
              <a:t>input-dependent token interactions </a:t>
            </a:r>
            <a:r>
              <a:rPr lang="en-US" sz="2000" dirty="0"/>
              <a:t>for visual modeling</a:t>
            </a:r>
          </a:p>
          <a:p>
            <a:pPr lvl="1" algn="just">
              <a:lnSpc>
                <a:spcPct val="100000"/>
              </a:lnSpc>
              <a:spcBef>
                <a:spcPts val="600"/>
              </a:spcBef>
              <a:spcAft>
                <a:spcPts val="600"/>
              </a:spcAft>
              <a:buFont typeface="Courier New" panose="02070309020205020404" pitchFamily="49" charset="0"/>
              <a:buChar char="o"/>
            </a:pPr>
            <a:r>
              <a:rPr lang="en-US" sz="1800" b="1" dirty="0"/>
              <a:t>Hierarchical contextualization to gather </a:t>
            </a:r>
            <a:r>
              <a:rPr lang="en-US" sz="1800" dirty="0"/>
              <a:t>for each query token its </a:t>
            </a:r>
            <a:r>
              <a:rPr lang="en-US" sz="1800" b="1" dirty="0"/>
              <a:t>contexts</a:t>
            </a:r>
            <a:r>
              <a:rPr lang="en-US" sz="1800" dirty="0"/>
              <a:t> from </a:t>
            </a:r>
            <a:r>
              <a:rPr lang="en-US" sz="1800" b="1" dirty="0"/>
              <a:t>short- to long-range</a:t>
            </a:r>
            <a:r>
              <a:rPr lang="en-US" sz="1800" dirty="0"/>
              <a:t>, </a:t>
            </a:r>
          </a:p>
          <a:p>
            <a:pPr lvl="1" algn="just">
              <a:lnSpc>
                <a:spcPct val="100000"/>
              </a:lnSpc>
              <a:spcBef>
                <a:spcPts val="600"/>
              </a:spcBef>
              <a:spcAft>
                <a:spcPts val="600"/>
              </a:spcAft>
              <a:buFont typeface="Courier New" panose="02070309020205020404" pitchFamily="49" charset="0"/>
              <a:buChar char="o"/>
            </a:pPr>
            <a:r>
              <a:rPr lang="en-US" sz="1800" b="1" dirty="0"/>
              <a:t>Gated aggregation to adaptively aggregate context features</a:t>
            </a:r>
            <a:r>
              <a:rPr lang="en-US" sz="1800" dirty="0"/>
              <a:t> based on the query content into modulator.</a:t>
            </a:r>
          </a:p>
          <a:p>
            <a:pPr algn="just">
              <a:lnSpc>
                <a:spcPct val="100000"/>
              </a:lnSpc>
              <a:spcBef>
                <a:spcPts val="600"/>
              </a:spcBef>
              <a:spcAft>
                <a:spcPts val="600"/>
              </a:spcAft>
            </a:pPr>
            <a:r>
              <a:rPr lang="en-US" sz="2000" b="1" dirty="0" err="1"/>
              <a:t>FocalNets</a:t>
            </a:r>
            <a:r>
              <a:rPr lang="en-US" sz="2000" b="1" dirty="0"/>
              <a:t> </a:t>
            </a:r>
            <a:r>
              <a:rPr lang="en-US" sz="2000" dirty="0"/>
              <a:t>significantly outperform leading self-attention models (e.g., </a:t>
            </a:r>
            <a:r>
              <a:rPr lang="en-US" sz="2000" dirty="0" err="1"/>
              <a:t>Swin</a:t>
            </a:r>
            <a:r>
              <a:rPr lang="en-US" sz="2000" dirty="0"/>
              <a:t>, Focal Transformer) in image classification, object detection, and semantic segmentation.</a:t>
            </a:r>
          </a:p>
          <a:p>
            <a:pPr algn="just">
              <a:lnSpc>
                <a:spcPct val="100000"/>
              </a:lnSpc>
              <a:spcBef>
                <a:spcPts val="600"/>
              </a:spcBef>
              <a:spcAft>
                <a:spcPts val="600"/>
              </a:spcAft>
            </a:pPr>
            <a:r>
              <a:rPr lang="en-US" sz="2000" b="1" dirty="0"/>
              <a:t>Future work: </a:t>
            </a:r>
            <a:r>
              <a:rPr lang="en-US" sz="2000" dirty="0"/>
              <a:t>verify whether Focal Modulation can be applied to other domains such as NLP, multi-modal </a:t>
            </a:r>
            <a:r>
              <a:rPr lang="en-US" sz="2000"/>
              <a:t>tasks.</a:t>
            </a:r>
          </a:p>
          <a:p>
            <a:pPr algn="just">
              <a:lnSpc>
                <a:spcPct val="100000"/>
              </a:lnSpc>
              <a:spcBef>
                <a:spcPts val="600"/>
              </a:spcBef>
              <a:spcAft>
                <a:spcPts val="600"/>
              </a:spcAft>
            </a:pPr>
            <a:endParaRPr lang="en-US" sz="2000" dirty="0"/>
          </a:p>
          <a:p>
            <a:pPr algn="just">
              <a:lnSpc>
                <a:spcPct val="100000"/>
              </a:lnSpc>
              <a:spcBef>
                <a:spcPts val="600"/>
              </a:spcBef>
              <a:spcAft>
                <a:spcPts val="600"/>
              </a:spcAft>
            </a:pPr>
            <a:r>
              <a:rPr lang="en-US" sz="2000" dirty="0"/>
              <a:t>2023: Focal Modulation already applied to 3D &amp; Video processing tasks.</a:t>
            </a:r>
          </a:p>
        </p:txBody>
      </p:sp>
      <p:sp>
        <p:nvSpPr>
          <p:cNvPr id="4" name="Slide Number Placeholder 3">
            <a:extLst>
              <a:ext uri="{FF2B5EF4-FFF2-40B4-BE49-F238E27FC236}">
                <a16:creationId xmlns:a16="http://schemas.microsoft.com/office/drawing/2014/main" id="{053019BD-BF56-7834-B11B-8E4436DFB3E9}"/>
              </a:ext>
            </a:extLst>
          </p:cNvPr>
          <p:cNvSpPr>
            <a:spLocks noGrp="1"/>
          </p:cNvSpPr>
          <p:nvPr>
            <p:ph type="sldNum" sz="quarter" idx="12"/>
          </p:nvPr>
        </p:nvSpPr>
        <p:spPr/>
        <p:txBody>
          <a:bodyPr/>
          <a:lstStyle/>
          <a:p>
            <a:fld id="{84686879-1D40-489B-ABA1-A4725E29CB10}" type="slidenum">
              <a:rPr lang="en-US" smtClean="0"/>
              <a:t>23</a:t>
            </a:fld>
            <a:endParaRPr lang="en-US"/>
          </a:p>
        </p:txBody>
      </p:sp>
    </p:spTree>
    <p:extLst>
      <p:ext uri="{BB962C8B-B14F-4D97-AF65-F5344CB8AC3E}">
        <p14:creationId xmlns:p14="http://schemas.microsoft.com/office/powerpoint/2010/main" val="3541924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052FEB-6789-40E2-90B8-B11AC288961D}"/>
              </a:ext>
            </a:extLst>
          </p:cNvPr>
          <p:cNvSpPr>
            <a:spLocks noGrp="1"/>
          </p:cNvSpPr>
          <p:nvPr>
            <p:ph type="sldNum" sz="quarter" idx="12"/>
          </p:nvPr>
        </p:nvSpPr>
        <p:spPr/>
        <p:txBody>
          <a:bodyPr/>
          <a:lstStyle/>
          <a:p>
            <a:fld id="{9357BD9B-5B1C-4E40-9874-25FC038F952D}" type="slidenum">
              <a:rPr lang="en-US" smtClean="0"/>
              <a:t>24</a:t>
            </a:fld>
            <a:endParaRPr lang="en-US"/>
          </a:p>
        </p:txBody>
      </p:sp>
      <p:sp>
        <p:nvSpPr>
          <p:cNvPr id="5" name="Rectangle 4">
            <a:extLst>
              <a:ext uri="{FF2B5EF4-FFF2-40B4-BE49-F238E27FC236}">
                <a16:creationId xmlns:a16="http://schemas.microsoft.com/office/drawing/2014/main" id="{F66EA81D-1580-4A1B-AD3C-9C0D61689C22}"/>
              </a:ext>
            </a:extLst>
          </p:cNvPr>
          <p:cNvSpPr/>
          <p:nvPr/>
        </p:nvSpPr>
        <p:spPr>
          <a:xfrm>
            <a:off x="2811003" y="2967335"/>
            <a:ext cx="65700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for listening</a:t>
            </a:r>
          </a:p>
        </p:txBody>
      </p:sp>
    </p:spTree>
    <p:extLst>
      <p:ext uri="{BB962C8B-B14F-4D97-AF65-F5344CB8AC3E}">
        <p14:creationId xmlns:p14="http://schemas.microsoft.com/office/powerpoint/2010/main" val="223001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5752-49CE-88F5-5A40-C76807E7D6DD}"/>
              </a:ext>
            </a:extLst>
          </p:cNvPr>
          <p:cNvSpPr>
            <a:spLocks noGrp="1"/>
          </p:cNvSpPr>
          <p:nvPr>
            <p:ph type="title"/>
          </p:nvPr>
        </p:nvSpPr>
        <p:spPr/>
        <p:txBody>
          <a:bodyPr/>
          <a:lstStyle/>
          <a:p>
            <a:r>
              <a:rPr lang="en-US" dirty="0"/>
              <a:t>Focal Attention Mechanism</a:t>
            </a:r>
          </a:p>
        </p:txBody>
      </p:sp>
      <p:sp>
        <p:nvSpPr>
          <p:cNvPr id="4" name="Slide Number Placeholder 3">
            <a:extLst>
              <a:ext uri="{FF2B5EF4-FFF2-40B4-BE49-F238E27FC236}">
                <a16:creationId xmlns:a16="http://schemas.microsoft.com/office/drawing/2014/main" id="{320EBF98-7E6B-1C4C-AA0D-984F5F067BAD}"/>
              </a:ext>
            </a:extLst>
          </p:cNvPr>
          <p:cNvSpPr>
            <a:spLocks noGrp="1"/>
          </p:cNvSpPr>
          <p:nvPr>
            <p:ph type="sldNum" sz="quarter" idx="12"/>
          </p:nvPr>
        </p:nvSpPr>
        <p:spPr/>
        <p:txBody>
          <a:bodyPr/>
          <a:lstStyle/>
          <a:p>
            <a:fld id="{84686879-1D40-489B-ABA1-A4725E29CB10}" type="slidenum">
              <a:rPr lang="en-US" smtClean="0"/>
              <a:t>3</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F7485-5F27-302C-DE81-2ED4DD3293B2}"/>
                  </a:ext>
                </a:extLst>
              </p:cNvPr>
              <p:cNvSpPr>
                <a:spLocks noGrp="1"/>
              </p:cNvSpPr>
              <p:nvPr>
                <p:ph idx="1"/>
              </p:nvPr>
            </p:nvSpPr>
            <p:spPr>
              <a:xfrm>
                <a:off x="838200" y="1825625"/>
                <a:ext cx="10515600" cy="4895850"/>
              </a:xfrm>
            </p:spPr>
            <p:txBody>
              <a:bodyPr>
                <a:normAutofit lnSpcReduction="10000"/>
              </a:bodyPr>
              <a:lstStyle/>
              <a:p>
                <a:pPr>
                  <a:lnSpc>
                    <a:spcPct val="120000"/>
                  </a:lnSpc>
                  <a:spcBef>
                    <a:spcPts val="600"/>
                  </a:spcBef>
                </a:pPr>
                <a:r>
                  <a:rPr lang="en-US" sz="2400" b="1" dirty="0"/>
                  <a:t>Window partition size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𝑝</m:t>
                        </m:r>
                      </m:sub>
                    </m:sSub>
                  </m:oMath>
                </a14:m>
                <a:r>
                  <a:rPr lang="en-US" sz="2400" dirty="0"/>
                  <a:t>: the number of windows that the feature map will be split into, in which tokens share the same surroundings.</a:t>
                </a:r>
              </a:p>
              <a:p>
                <a:pPr>
                  <a:lnSpc>
                    <a:spcPct val="120000"/>
                  </a:lnSpc>
                  <a:spcBef>
                    <a:spcPts val="600"/>
                  </a:spcBef>
                </a:pPr>
                <a:r>
                  <a:rPr lang="en-US" sz="2400" b="1" dirty="0"/>
                  <a:t>Focal levels</a:t>
                </a:r>
                <a:r>
                  <a:rPr lang="en-US" sz="2400" dirty="0"/>
                  <a:t> </a:t>
                </a:r>
                <a14:m>
                  <m:oMath xmlns:m="http://schemas.openxmlformats.org/officeDocument/2006/math">
                    <m:r>
                      <a:rPr lang="en-US" sz="2400" i="1" dirty="0" smtClean="0">
                        <a:latin typeface="Cambria Math" panose="02040503050406030204" pitchFamily="18" charset="0"/>
                      </a:rPr>
                      <m:t>𝐿</m:t>
                    </m:r>
                  </m:oMath>
                </a14:m>
                <a:r>
                  <a:rPr lang="en-US" sz="2400" dirty="0"/>
                  <a:t>: the number of granularity levels the tokens are extracted for focal attention.</a:t>
                </a:r>
              </a:p>
              <a:p>
                <a:pPr lvl="1">
                  <a:lnSpc>
                    <a:spcPct val="120000"/>
                  </a:lnSpc>
                  <a:spcBef>
                    <a:spcPts val="600"/>
                  </a:spcBef>
                  <a:buFont typeface="Courier New" panose="02070309020205020404" pitchFamily="49" charset="0"/>
                  <a:buChar char="o"/>
                </a:pPr>
                <a:r>
                  <a:rPr lang="en-US" sz="2000" dirty="0"/>
                  <a:t>3 in total in the example.</a:t>
                </a:r>
              </a:p>
              <a:p>
                <a:pPr>
                  <a:lnSpc>
                    <a:spcPct val="120000"/>
                  </a:lnSpc>
                  <a:spcBef>
                    <a:spcPts val="600"/>
                  </a:spcBef>
                </a:pPr>
                <a:r>
                  <a:rPr lang="en-US" sz="2400" b="1" dirty="0"/>
                  <a:t>Focal window size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𝑠</m:t>
                        </m:r>
                      </m:e>
                      <m:sub>
                        <m:r>
                          <a:rPr lang="en-US" sz="2400" b="0" i="1" smtClean="0">
                            <a:latin typeface="Cambria Math" panose="02040503050406030204" pitchFamily="18" charset="0"/>
                          </a:rPr>
                          <m:t>𝑤</m:t>
                        </m:r>
                      </m:sub>
                      <m:sup>
                        <m:r>
                          <a:rPr lang="en-US" sz="2400" b="0" i="1" smtClean="0">
                            <a:latin typeface="Cambria Math" panose="02040503050406030204" pitchFamily="18" charset="0"/>
                          </a:rPr>
                          <m:t>𝑙</m:t>
                        </m:r>
                      </m:sup>
                    </m:sSubSup>
                  </m:oMath>
                </a14:m>
                <a:r>
                  <a:rPr lang="en-US" sz="2400" dirty="0"/>
                  <a:t>: the size of sub-window for the summarized tokens at level </a:t>
                </a:r>
                <a14:m>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𝐿</m:t>
                        </m:r>
                      </m:e>
                    </m:d>
                  </m:oMath>
                </a14:m>
                <a:r>
                  <a:rPr lang="en-US" sz="2400" dirty="0"/>
                  <a:t>.</a:t>
                </a:r>
              </a:p>
              <a:p>
                <a:pPr lvl="1">
                  <a:lnSpc>
                    <a:spcPct val="120000"/>
                  </a:lnSpc>
                  <a:spcBef>
                    <a:spcPts val="600"/>
                  </a:spcBef>
                  <a:buFont typeface="Courier New" panose="02070309020205020404" pitchFamily="49" charset="0"/>
                  <a:buChar char="o"/>
                </a:pPr>
                <a:r>
                  <a:rPr lang="en-US" sz="2000" dirty="0"/>
                  <a:t>1, 2 and 4 from level 1 to 3 in the example.</a:t>
                </a:r>
              </a:p>
              <a:p>
                <a:pPr>
                  <a:lnSpc>
                    <a:spcPct val="120000"/>
                  </a:lnSpc>
                  <a:spcBef>
                    <a:spcPts val="600"/>
                  </a:spcBef>
                </a:pPr>
                <a:r>
                  <a:rPr lang="en-US" sz="2400" b="1" dirty="0"/>
                  <a:t>Focal region size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𝑠</m:t>
                        </m:r>
                      </m:e>
                      <m:sub>
                        <m:r>
                          <a:rPr lang="en-US" sz="2400" b="0" i="1" smtClean="0">
                            <a:latin typeface="Cambria Math" panose="02040503050406030204" pitchFamily="18" charset="0"/>
                          </a:rPr>
                          <m:t>𝑟</m:t>
                        </m:r>
                      </m:sub>
                      <m:sup>
                        <m:r>
                          <a:rPr lang="en-US" sz="2400" b="0" i="1" smtClean="0">
                            <a:latin typeface="Cambria Math" panose="02040503050406030204" pitchFamily="18" charset="0"/>
                          </a:rPr>
                          <m:t>𝑙</m:t>
                        </m:r>
                      </m:sup>
                    </m:sSubSup>
                  </m:oMath>
                </a14:m>
                <a:r>
                  <a:rPr lang="en-US" sz="2400" dirty="0"/>
                  <a:t>: the number of sub-windows horizontally and vertically in attended region at level </a:t>
                </a:r>
                <a14:m>
                  <m:oMath xmlns:m="http://schemas.openxmlformats.org/officeDocument/2006/math">
                    <m:r>
                      <a:rPr lang="en-US" sz="2400" i="1" dirty="0" smtClean="0">
                        <a:latin typeface="Cambria Math" panose="02040503050406030204" pitchFamily="18" charset="0"/>
                      </a:rPr>
                      <m:t>𝑙</m:t>
                    </m:r>
                    <m:r>
                      <a:rPr lang="en-US" sz="2400" b="0" i="0" dirty="0" smtClean="0">
                        <a:latin typeface="Cambria Math" panose="02040503050406030204" pitchFamily="18" charset="0"/>
                      </a:rPr>
                      <m:t>.</m:t>
                    </m:r>
                  </m:oMath>
                </a14:m>
                <a:endParaRPr lang="en-US" sz="2400" dirty="0"/>
              </a:p>
              <a:p>
                <a:pPr lvl="1">
                  <a:lnSpc>
                    <a:spcPct val="120000"/>
                  </a:lnSpc>
                  <a:spcBef>
                    <a:spcPts val="600"/>
                  </a:spcBef>
                  <a:buFont typeface="Courier New" panose="02070309020205020404" pitchFamily="49" charset="0"/>
                  <a:buChar char="o"/>
                </a:pPr>
                <a:r>
                  <a:rPr lang="en-US" sz="2000" dirty="0"/>
                  <a:t>3, 4 and 4 from level 1 to 3 in the example.</a:t>
                </a:r>
              </a:p>
            </p:txBody>
          </p:sp>
        </mc:Choice>
        <mc:Fallback xmlns="">
          <p:sp>
            <p:nvSpPr>
              <p:cNvPr id="5" name="Content Placeholder 4">
                <a:extLst>
                  <a:ext uri="{FF2B5EF4-FFF2-40B4-BE49-F238E27FC236}">
                    <a16:creationId xmlns:a16="http://schemas.microsoft.com/office/drawing/2014/main" id="{CEFF7485-5F27-302C-DE81-2ED4DD3293B2}"/>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812" t="-373" r="-522" b="-37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9BD09D6-B7A2-F861-8225-47922B84178D}"/>
              </a:ext>
            </a:extLst>
          </p:cNvPr>
          <p:cNvPicPr>
            <a:picLocks noChangeAspect="1"/>
          </p:cNvPicPr>
          <p:nvPr/>
        </p:nvPicPr>
        <p:blipFill rotWithShape="1">
          <a:blip r:embed="rId3"/>
          <a:srcRect l="48988" t="5709" r="19220" b="31930"/>
          <a:stretch/>
        </p:blipFill>
        <p:spPr>
          <a:xfrm>
            <a:off x="9601757" y="791"/>
            <a:ext cx="2597863" cy="1951833"/>
          </a:xfrm>
          <a:prstGeom prst="rect">
            <a:avLst/>
          </a:prstGeom>
        </p:spPr>
      </p:pic>
    </p:spTree>
    <p:extLst>
      <p:ext uri="{BB962C8B-B14F-4D97-AF65-F5344CB8AC3E}">
        <p14:creationId xmlns:p14="http://schemas.microsoft.com/office/powerpoint/2010/main" val="2207927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5752-49CE-88F5-5A40-C76807E7D6DD}"/>
              </a:ext>
            </a:extLst>
          </p:cNvPr>
          <p:cNvSpPr>
            <a:spLocks noGrp="1"/>
          </p:cNvSpPr>
          <p:nvPr>
            <p:ph type="title"/>
          </p:nvPr>
        </p:nvSpPr>
        <p:spPr/>
        <p:txBody>
          <a:bodyPr/>
          <a:lstStyle/>
          <a:p>
            <a:r>
              <a:rPr lang="en-US" dirty="0"/>
              <a:t>Focal Attention: Brief Review</a:t>
            </a:r>
          </a:p>
        </p:txBody>
      </p:sp>
      <p:sp>
        <p:nvSpPr>
          <p:cNvPr id="4" name="Slide Number Placeholder 3">
            <a:extLst>
              <a:ext uri="{FF2B5EF4-FFF2-40B4-BE49-F238E27FC236}">
                <a16:creationId xmlns:a16="http://schemas.microsoft.com/office/drawing/2014/main" id="{320EBF98-7E6B-1C4C-AA0D-984F5F067BAD}"/>
              </a:ext>
            </a:extLst>
          </p:cNvPr>
          <p:cNvSpPr>
            <a:spLocks noGrp="1"/>
          </p:cNvSpPr>
          <p:nvPr>
            <p:ph type="sldNum" sz="quarter" idx="12"/>
          </p:nvPr>
        </p:nvSpPr>
        <p:spPr/>
        <p:txBody>
          <a:bodyPr/>
          <a:lstStyle/>
          <a:p>
            <a:fld id="{84686879-1D40-489B-ABA1-A4725E29CB10}" type="slidenum">
              <a:rPr lang="en-US" smtClean="0"/>
              <a:t>4</a:t>
            </a:fld>
            <a:endParaRPr lang="en-US"/>
          </a:p>
        </p:txBody>
      </p:sp>
      <p:sp>
        <p:nvSpPr>
          <p:cNvPr id="5" name="Content Placeholder 4">
            <a:extLst>
              <a:ext uri="{FF2B5EF4-FFF2-40B4-BE49-F238E27FC236}">
                <a16:creationId xmlns:a16="http://schemas.microsoft.com/office/drawing/2014/main" id="{CEFF7485-5F27-302C-DE81-2ED4DD3293B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8112C56-FCB5-1D6A-72B1-3F4FDA53DA9E}"/>
              </a:ext>
            </a:extLst>
          </p:cNvPr>
          <p:cNvPicPr>
            <a:picLocks noChangeAspect="1"/>
          </p:cNvPicPr>
          <p:nvPr/>
        </p:nvPicPr>
        <p:blipFill rotWithShape="1">
          <a:blip r:embed="rId3"/>
          <a:srcRect b="42386"/>
          <a:stretch/>
        </p:blipFill>
        <p:spPr>
          <a:xfrm>
            <a:off x="306975" y="1825625"/>
            <a:ext cx="11578050" cy="4667250"/>
          </a:xfrm>
          <a:prstGeom prst="rect">
            <a:avLst/>
          </a:prstGeom>
        </p:spPr>
      </p:pic>
      <p:sp>
        <p:nvSpPr>
          <p:cNvPr id="3" name="TextBox 2">
            <a:extLst>
              <a:ext uri="{FF2B5EF4-FFF2-40B4-BE49-F238E27FC236}">
                <a16:creationId xmlns:a16="http://schemas.microsoft.com/office/drawing/2014/main" id="{B9E59467-F155-13EB-4905-8F41C880511F}"/>
              </a:ext>
            </a:extLst>
          </p:cNvPr>
          <p:cNvSpPr txBox="1"/>
          <p:nvPr/>
        </p:nvSpPr>
        <p:spPr>
          <a:xfrm>
            <a:off x="838201" y="6492875"/>
            <a:ext cx="10515600" cy="369332"/>
          </a:xfrm>
          <a:prstGeom prst="rect">
            <a:avLst/>
          </a:prstGeom>
          <a:noFill/>
        </p:spPr>
        <p:txBody>
          <a:bodyPr wrap="square" rtlCol="0">
            <a:spAutoFit/>
          </a:bodyPr>
          <a:lstStyle/>
          <a:p>
            <a:pPr algn="ctr"/>
            <a:r>
              <a:rPr lang="en-US" dirty="0"/>
              <a:t>An Illustration of Focal Self-Attention at Window Level</a:t>
            </a:r>
          </a:p>
        </p:txBody>
      </p:sp>
    </p:spTree>
    <p:extLst>
      <p:ext uri="{BB962C8B-B14F-4D97-AF65-F5344CB8AC3E}">
        <p14:creationId xmlns:p14="http://schemas.microsoft.com/office/powerpoint/2010/main" val="40675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79E3-1C4F-DE35-A13D-38F885764BF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1670383-AD82-DC96-8C13-DC3E582499A9}"/>
              </a:ext>
            </a:extLst>
          </p:cNvPr>
          <p:cNvSpPr>
            <a:spLocks noGrp="1"/>
          </p:cNvSpPr>
          <p:nvPr>
            <p:ph idx="1"/>
          </p:nvPr>
        </p:nvSpPr>
        <p:spPr/>
        <p:txBody>
          <a:bodyPr>
            <a:normAutofit/>
          </a:bodyPr>
          <a:lstStyle/>
          <a:p>
            <a:pPr algn="just"/>
            <a:r>
              <a:rPr lang="en-US" sz="2400" dirty="0" err="1"/>
              <a:t>ViT’s</a:t>
            </a:r>
            <a:r>
              <a:rPr lang="en-US" sz="2400" dirty="0"/>
              <a:t> self-attention:</a:t>
            </a:r>
          </a:p>
        </p:txBody>
      </p:sp>
      <p:sp>
        <p:nvSpPr>
          <p:cNvPr id="4" name="Slide Number Placeholder 3">
            <a:extLst>
              <a:ext uri="{FF2B5EF4-FFF2-40B4-BE49-F238E27FC236}">
                <a16:creationId xmlns:a16="http://schemas.microsoft.com/office/drawing/2014/main" id="{A1B19FF1-1370-80BD-6B97-B889BA8625A3}"/>
              </a:ext>
            </a:extLst>
          </p:cNvPr>
          <p:cNvSpPr>
            <a:spLocks noGrp="1"/>
          </p:cNvSpPr>
          <p:nvPr>
            <p:ph type="sldNum" sz="quarter" idx="12"/>
          </p:nvPr>
        </p:nvSpPr>
        <p:spPr/>
        <p:txBody>
          <a:bodyPr/>
          <a:lstStyle/>
          <a:p>
            <a:fld id="{84686879-1D40-489B-ABA1-A4725E29CB10}" type="slidenum">
              <a:rPr lang="en-US" smtClean="0"/>
              <a:t>5</a:t>
            </a:fld>
            <a:endParaRPr lang="en-US"/>
          </a:p>
        </p:txBody>
      </p:sp>
      <p:sp>
        <p:nvSpPr>
          <p:cNvPr id="9" name="슬라이드 번호 개체 틀 3">
            <a:extLst>
              <a:ext uri="{FF2B5EF4-FFF2-40B4-BE49-F238E27FC236}">
                <a16:creationId xmlns:a16="http://schemas.microsoft.com/office/drawing/2014/main" id="{0E805600-F4DD-447C-C997-F4B9057AE9A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24597-D058-4508-84EC-0B3556913EA3}" type="slidenum">
              <a:rPr lang="ko-KR" altLang="en-US" smtClean="0"/>
              <a:pPr/>
              <a:t>5</a:t>
            </a:fld>
            <a:endParaRPr lang="ko-KR" altLang="en-US"/>
          </a:p>
        </p:txBody>
      </p:sp>
      <p:grpSp>
        <p:nvGrpSpPr>
          <p:cNvPr id="90" name="Group 89">
            <a:extLst>
              <a:ext uri="{FF2B5EF4-FFF2-40B4-BE49-F238E27FC236}">
                <a16:creationId xmlns:a16="http://schemas.microsoft.com/office/drawing/2014/main" id="{001715FA-4079-D3FE-C054-C8FFC45FC5E2}"/>
              </a:ext>
            </a:extLst>
          </p:cNvPr>
          <p:cNvGrpSpPr/>
          <p:nvPr/>
        </p:nvGrpSpPr>
        <p:grpSpPr>
          <a:xfrm>
            <a:off x="433499" y="2500245"/>
            <a:ext cx="11349367" cy="3685345"/>
            <a:chOff x="433499" y="2500245"/>
            <a:chExt cx="11349367" cy="3685345"/>
          </a:xfrm>
        </p:grpSpPr>
        <p:sp>
          <p:nvSpPr>
            <p:cNvPr id="62" name="직사각형 6">
              <a:extLst>
                <a:ext uri="{FF2B5EF4-FFF2-40B4-BE49-F238E27FC236}">
                  <a16:creationId xmlns:a16="http://schemas.microsoft.com/office/drawing/2014/main" id="{82CE12D3-B0CF-FAC3-CCF2-CCE6BE9F0026}"/>
                </a:ext>
              </a:extLst>
            </p:cNvPr>
            <p:cNvSpPr>
              <a:spLocks/>
            </p:cNvSpPr>
            <p:nvPr/>
          </p:nvSpPr>
          <p:spPr>
            <a:xfrm>
              <a:off x="520699" y="3066484"/>
              <a:ext cx="11262167" cy="1329441"/>
            </a:xfrm>
            <a:prstGeom prst="rect">
              <a:avLst/>
            </a:prstGeom>
            <a:solidFill>
              <a:schemeClr val="accent6">
                <a:lumMod val="60000"/>
                <a:lumOff val="4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0">
              <a:extLst>
                <a:ext uri="{FF2B5EF4-FFF2-40B4-BE49-F238E27FC236}">
                  <a16:creationId xmlns:a16="http://schemas.microsoft.com/office/drawing/2014/main" id="{0DBE6071-CC0D-353A-DC5B-AC44E7A51E69}"/>
                </a:ext>
              </a:extLst>
            </p:cNvPr>
            <p:cNvSpPr>
              <a:spLocks/>
            </p:cNvSpPr>
            <p:nvPr/>
          </p:nvSpPr>
          <p:spPr>
            <a:xfrm>
              <a:off x="520699" y="4833687"/>
              <a:ext cx="11262167" cy="1351903"/>
            </a:xfrm>
            <a:prstGeom prst="rect">
              <a:avLst/>
            </a:prstGeom>
            <a:solidFill>
              <a:schemeClr val="accent6">
                <a:lumMod val="60000"/>
                <a:lumOff val="4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55">
              <a:extLst>
                <a:ext uri="{FF2B5EF4-FFF2-40B4-BE49-F238E27FC236}">
                  <a16:creationId xmlns:a16="http://schemas.microsoft.com/office/drawing/2014/main" id="{C1E06D1C-1A6A-89C9-972B-9319C9D694CD}"/>
                </a:ext>
              </a:extLst>
            </p:cNvPr>
            <p:cNvSpPr/>
            <p:nvPr/>
          </p:nvSpPr>
          <p:spPr>
            <a:xfrm>
              <a:off x="6454588" y="2846124"/>
              <a:ext cx="4820628" cy="3312089"/>
            </a:xfrm>
            <a:prstGeom prst="rect">
              <a:avLst/>
            </a:prstGeom>
            <a:solidFill>
              <a:srgbClr val="FFFFFF"/>
            </a:solidFill>
            <a:ln w="571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37">
              <a:extLst>
                <a:ext uri="{FF2B5EF4-FFF2-40B4-BE49-F238E27FC236}">
                  <a16:creationId xmlns:a16="http://schemas.microsoft.com/office/drawing/2014/main" id="{2C960ABB-AB59-6C0C-3FDC-3AAF1E093719}"/>
                </a:ext>
              </a:extLst>
            </p:cNvPr>
            <p:cNvSpPr/>
            <p:nvPr/>
          </p:nvSpPr>
          <p:spPr>
            <a:xfrm>
              <a:off x="1007304" y="2846124"/>
              <a:ext cx="4788878" cy="3312089"/>
            </a:xfrm>
            <a:prstGeom prst="rect">
              <a:avLst/>
            </a:prstGeom>
            <a:solidFill>
              <a:srgbClr val="FFFFFF"/>
            </a:solidFill>
            <a:ln w="571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3EC255D6-14FB-066A-5FA5-88E0BF493D89}"/>
                </a:ext>
              </a:extLst>
            </p:cNvPr>
            <p:cNvSpPr txBox="1"/>
            <p:nvPr/>
          </p:nvSpPr>
          <p:spPr>
            <a:xfrm>
              <a:off x="981075" y="2653660"/>
              <a:ext cx="4849583" cy="369332"/>
            </a:xfrm>
            <a:prstGeom prst="rect">
              <a:avLst/>
            </a:prstGeom>
            <a:solidFill>
              <a:schemeClr val="accent6">
                <a:lumMod val="20000"/>
                <a:lumOff val="80000"/>
              </a:schemeClr>
            </a:solidFill>
          </p:spPr>
          <p:txBody>
            <a:bodyPr wrap="square">
              <a:spAutoFit/>
            </a:bodyPr>
            <a:lstStyle/>
            <a:p>
              <a:pPr algn="ctr"/>
              <a:r>
                <a:rPr lang="en-US" altLang="ko-KR" b="1" dirty="0"/>
                <a:t>input-dependent long-range interact</a:t>
              </a:r>
              <a:endParaRPr lang="ko-KR" altLang="en-US" b="1" dirty="0"/>
            </a:p>
          </p:txBody>
        </p:sp>
        <p:sp>
          <p:nvSpPr>
            <p:cNvPr id="67" name="TextBox 66">
              <a:extLst>
                <a:ext uri="{FF2B5EF4-FFF2-40B4-BE49-F238E27FC236}">
                  <a16:creationId xmlns:a16="http://schemas.microsoft.com/office/drawing/2014/main" id="{223808E3-FC3C-7706-56E1-B6CD0062053A}"/>
                </a:ext>
              </a:extLst>
            </p:cNvPr>
            <p:cNvSpPr txBox="1"/>
            <p:nvPr/>
          </p:nvSpPr>
          <p:spPr>
            <a:xfrm>
              <a:off x="6822897" y="2638606"/>
              <a:ext cx="3896746" cy="369007"/>
            </a:xfrm>
            <a:prstGeom prst="rect">
              <a:avLst/>
            </a:prstGeom>
            <a:solidFill>
              <a:schemeClr val="accent6">
                <a:lumMod val="20000"/>
                <a:lumOff val="80000"/>
              </a:schemeClr>
            </a:solidFill>
          </p:spPr>
          <p:txBody>
            <a:bodyPr wrap="square">
              <a:spAutoFit/>
            </a:bodyPr>
            <a:lstStyle/>
            <a:p>
              <a:pPr algn="ctr"/>
              <a:r>
                <a:rPr lang="en-US" altLang="ko-KR" b="1" dirty="0">
                  <a:latin typeface="함초롬돋움" panose="020B0604000101010101" pitchFamily="50" charset="-127"/>
                  <a:ea typeface="함초롬돋움" panose="020B0604000101010101" pitchFamily="50" charset="-127"/>
                </a:rPr>
                <a:t>quadratic complexity</a:t>
              </a:r>
              <a:endParaRPr lang="ko-KR" altLang="en-US" b="1" dirty="0">
                <a:latin typeface="함초롬돋움" panose="020B0604000101010101" pitchFamily="50" charset="-127"/>
                <a:ea typeface="함초롬돋움" panose="020B0604000101010101" pitchFamily="50" charset="-127"/>
              </a:endParaRPr>
            </a:p>
          </p:txBody>
        </p:sp>
        <p:grpSp>
          <p:nvGrpSpPr>
            <p:cNvPr id="68" name="그룹 17">
              <a:extLst>
                <a:ext uri="{FF2B5EF4-FFF2-40B4-BE49-F238E27FC236}">
                  <a16:creationId xmlns:a16="http://schemas.microsoft.com/office/drawing/2014/main" id="{AF9B78E3-4158-58E5-FE90-6754C35D2A54}"/>
                </a:ext>
              </a:extLst>
            </p:cNvPr>
            <p:cNvGrpSpPr/>
            <p:nvPr/>
          </p:nvGrpSpPr>
          <p:grpSpPr>
            <a:xfrm>
              <a:off x="1157154" y="4871044"/>
              <a:ext cx="3064590" cy="1157297"/>
              <a:chOff x="1801324" y="5115300"/>
              <a:chExt cx="3064590" cy="1157297"/>
            </a:xfrm>
          </p:grpSpPr>
          <p:pic>
            <p:nvPicPr>
              <p:cNvPr id="69" name="그림 4">
                <a:extLst>
                  <a:ext uri="{FF2B5EF4-FFF2-40B4-BE49-F238E27FC236}">
                    <a16:creationId xmlns:a16="http://schemas.microsoft.com/office/drawing/2014/main" id="{7EF28B15-6B5B-A78F-ED37-1F36061CFAAA}"/>
                  </a:ext>
                </a:extLst>
              </p:cNvPr>
              <p:cNvPicPr>
                <a:picLocks noChangeAspect="1"/>
              </p:cNvPicPr>
              <p:nvPr/>
            </p:nvPicPr>
            <p:blipFill rotWithShape="1">
              <a:blip r:embed="rId2"/>
              <a:srcRect t="51710"/>
              <a:stretch/>
            </p:blipFill>
            <p:spPr>
              <a:xfrm>
                <a:off x="1801324" y="5161640"/>
                <a:ext cx="3064589" cy="1064615"/>
              </a:xfrm>
              <a:prstGeom prst="rect">
                <a:avLst/>
              </a:prstGeom>
            </p:spPr>
          </p:pic>
          <p:sp>
            <p:nvSpPr>
              <p:cNvPr id="70" name="직사각형 16">
                <a:extLst>
                  <a:ext uri="{FF2B5EF4-FFF2-40B4-BE49-F238E27FC236}">
                    <a16:creationId xmlns:a16="http://schemas.microsoft.com/office/drawing/2014/main" id="{1A1A86CA-FEFB-9AF9-224B-A19188A48584}"/>
                  </a:ext>
                </a:extLst>
              </p:cNvPr>
              <p:cNvSpPr/>
              <p:nvPr/>
            </p:nvSpPr>
            <p:spPr>
              <a:xfrm>
                <a:off x="1801324" y="5115300"/>
                <a:ext cx="3064590" cy="1157297"/>
              </a:xfrm>
              <a:prstGeom prst="rect">
                <a:avLst/>
              </a:prstGeom>
              <a:noFill/>
              <a:ln>
                <a:solidFill>
                  <a:srgbClr val="85A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TextBox 70">
              <a:extLst>
                <a:ext uri="{FF2B5EF4-FFF2-40B4-BE49-F238E27FC236}">
                  <a16:creationId xmlns:a16="http://schemas.microsoft.com/office/drawing/2014/main" id="{EC3BD84A-1D1F-1087-32B0-5CA9EEBB4A53}"/>
                </a:ext>
              </a:extLst>
            </p:cNvPr>
            <p:cNvSpPr txBox="1"/>
            <p:nvPr/>
          </p:nvSpPr>
          <p:spPr>
            <a:xfrm>
              <a:off x="4221743" y="5264940"/>
              <a:ext cx="1559932" cy="338554"/>
            </a:xfrm>
            <a:prstGeom prst="rect">
              <a:avLst/>
            </a:prstGeom>
            <a:noFill/>
          </p:spPr>
          <p:txBody>
            <a:bodyPr wrap="square" rtlCol="0">
              <a:spAutoFit/>
            </a:bodyPr>
            <a:lstStyle/>
            <a:p>
              <a:pPr algn="ctr"/>
              <a:r>
                <a:rPr lang="en-US" altLang="ko-KR" sz="1600" dirty="0"/>
                <a:t>All input update</a:t>
              </a:r>
              <a:endParaRPr lang="ko-KR" altLang="en-US" sz="1600" dirty="0"/>
            </a:p>
          </p:txBody>
        </p:sp>
        <p:sp>
          <p:nvSpPr>
            <p:cNvPr id="72" name="TextBox 71">
              <a:extLst>
                <a:ext uri="{FF2B5EF4-FFF2-40B4-BE49-F238E27FC236}">
                  <a16:creationId xmlns:a16="http://schemas.microsoft.com/office/drawing/2014/main" id="{C3428B2A-6E8D-753F-2F37-9CDBDD8D466A}"/>
                </a:ext>
              </a:extLst>
            </p:cNvPr>
            <p:cNvSpPr txBox="1"/>
            <p:nvPr/>
          </p:nvSpPr>
          <p:spPr>
            <a:xfrm>
              <a:off x="433499" y="5280414"/>
              <a:ext cx="622598" cy="338554"/>
            </a:xfrm>
            <a:prstGeom prst="rect">
              <a:avLst/>
            </a:prstGeom>
            <a:noFill/>
            <a:ln w="38100">
              <a:noFill/>
            </a:ln>
          </p:spPr>
          <p:txBody>
            <a:bodyPr wrap="square">
              <a:spAutoFit/>
            </a:bodyPr>
            <a:lstStyle/>
            <a:p>
              <a:pPr algn="ctr"/>
              <a:r>
                <a:rPr lang="en-US" altLang="ko-KR" sz="1600" b="1" dirty="0" err="1"/>
                <a:t>ViT</a:t>
              </a:r>
              <a:endParaRPr lang="ko-KR" altLang="en-US" sz="1600" b="1" dirty="0"/>
            </a:p>
          </p:txBody>
        </p:sp>
        <p:sp>
          <p:nvSpPr>
            <p:cNvPr id="73" name="직사각형 9">
              <a:extLst>
                <a:ext uri="{FF2B5EF4-FFF2-40B4-BE49-F238E27FC236}">
                  <a16:creationId xmlns:a16="http://schemas.microsoft.com/office/drawing/2014/main" id="{142625A1-2F79-59E0-348D-F8E5CC950D7A}"/>
                </a:ext>
              </a:extLst>
            </p:cNvPr>
            <p:cNvSpPr/>
            <p:nvPr/>
          </p:nvSpPr>
          <p:spPr>
            <a:xfrm rot="20701207">
              <a:off x="6599229" y="2512694"/>
              <a:ext cx="731434" cy="329442"/>
            </a:xfrm>
            <a:prstGeom prst="rect">
              <a:avLst/>
            </a:prstGeom>
            <a:solidFill>
              <a:srgbClr val="FFFF00"/>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chemeClr val="tx1"/>
                  </a:solidFill>
                </a:rPr>
                <a:t>Cons</a:t>
              </a:r>
              <a:endParaRPr lang="ko-KR" altLang="en-US" sz="1500" b="1">
                <a:solidFill>
                  <a:schemeClr val="tx1"/>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C945679-C549-CC87-626F-90C299A53596}"/>
                    </a:ext>
                  </a:extLst>
                </p:cNvPr>
                <p:cNvSpPr txBox="1"/>
                <p:nvPr/>
              </p:nvSpPr>
              <p:spPr>
                <a:xfrm>
                  <a:off x="6569080" y="5169180"/>
                  <a:ext cx="1432538" cy="404983"/>
                </a:xfrm>
                <a:prstGeom prst="rect">
                  <a:avLst/>
                </a:prstGeom>
                <a:noFill/>
              </p:spPr>
              <p:txBody>
                <a:bodyPr wrap="square">
                  <a:spAutoFit/>
                </a:bodyPr>
                <a:lstStyle/>
                <a:p>
                  <a14:m>
                    <m:oMath xmlns:m="http://schemas.openxmlformats.org/officeDocument/2006/math">
                      <m:r>
                        <a:rPr lang="en-US" altLang="ko-KR" b="1" i="1">
                          <a:latin typeface="Cambria Math" panose="02040503050406030204" pitchFamily="18" charset="0"/>
                        </a:rPr>
                        <m:t>𝑶</m:t>
                      </m:r>
                      <m:d>
                        <m:dPr>
                          <m:ctrlPr>
                            <a:rPr lang="en-US" altLang="ko-KR" b="1" i="1" smtClean="0">
                              <a:latin typeface="Cambria Math" panose="02040503050406030204" pitchFamily="18" charset="0"/>
                            </a:rPr>
                          </m:ctrlPr>
                        </m:dPr>
                        <m:e>
                          <m:sSup>
                            <m:sSupPr>
                              <m:ctrlPr>
                                <a:rPr lang="en-US" altLang="ko-KR" b="1" i="1">
                                  <a:latin typeface="Cambria Math" panose="02040503050406030204" pitchFamily="18" charset="0"/>
                                </a:rPr>
                              </m:ctrlPr>
                            </m:sSupPr>
                            <m:e>
                              <m:r>
                                <a:rPr lang="en-US" altLang="ko-KR" b="1" i="1">
                                  <a:latin typeface="Cambria Math" panose="02040503050406030204" pitchFamily="18" charset="0"/>
                                </a:rPr>
                                <m:t>𝑵</m:t>
                              </m:r>
                            </m:e>
                            <m:sup>
                              <m:r>
                                <a:rPr lang="en-US" altLang="ko-KR" b="1" i="1">
                                  <a:solidFill>
                                    <a:srgbClr val="FF0000"/>
                                  </a:solidFill>
                                  <a:latin typeface="Cambria Math" panose="02040503050406030204" pitchFamily="18" charset="0"/>
                                </a:rPr>
                                <m:t>𝟐</m:t>
                              </m:r>
                            </m:sup>
                          </m:sSup>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𝒅</m:t>
                          </m:r>
                        </m:e>
                      </m:d>
                    </m:oMath>
                  </a14:m>
                  <a:r>
                    <a:rPr lang="en-US" altLang="ko-KR" sz="1800" b="1" dirty="0"/>
                    <a:t> </a:t>
                  </a:r>
                  <a:endParaRPr lang="ko-KR" altLang="en-US" b="1" dirty="0"/>
                </a:p>
              </p:txBody>
            </p:sp>
          </mc:Choice>
          <mc:Fallback xmlns="">
            <p:sp>
              <p:nvSpPr>
                <p:cNvPr id="74" name="TextBox 73">
                  <a:extLst>
                    <a:ext uri="{FF2B5EF4-FFF2-40B4-BE49-F238E27FC236}">
                      <a16:creationId xmlns:a16="http://schemas.microsoft.com/office/drawing/2014/main" id="{EC945679-C549-CC87-626F-90C299A53596}"/>
                    </a:ext>
                  </a:extLst>
                </p:cNvPr>
                <p:cNvSpPr txBox="1">
                  <a:spLocks noRot="1" noChangeAspect="1" noMove="1" noResize="1" noEditPoints="1" noAdjustHandles="1" noChangeArrowheads="1" noChangeShapeType="1" noTextEdit="1"/>
                </p:cNvSpPr>
                <p:nvPr/>
              </p:nvSpPr>
              <p:spPr>
                <a:xfrm>
                  <a:off x="6569080" y="5169180"/>
                  <a:ext cx="1432538" cy="404983"/>
                </a:xfrm>
                <a:prstGeom prst="rect">
                  <a:avLst/>
                </a:prstGeom>
                <a:blipFill>
                  <a:blip r:embed="rId3"/>
                  <a:stretch>
                    <a:fillRect/>
                  </a:stretch>
                </a:blipFill>
              </p:spPr>
              <p:txBody>
                <a:bodyPr/>
                <a:lstStyle/>
                <a:p>
                  <a:r>
                    <a:rPr lang="en-US">
                      <a:noFill/>
                    </a:rPr>
                    <a:t> </a:t>
                  </a:r>
                </a:p>
              </p:txBody>
            </p:sp>
          </mc:Fallback>
        </mc:AlternateContent>
        <p:pic>
          <p:nvPicPr>
            <p:cNvPr id="75" name="그림 12">
              <a:extLst>
                <a:ext uri="{FF2B5EF4-FFF2-40B4-BE49-F238E27FC236}">
                  <a16:creationId xmlns:a16="http://schemas.microsoft.com/office/drawing/2014/main" id="{817DD591-0A83-A42F-9D84-96BF402CAD97}"/>
                </a:ext>
              </a:extLst>
            </p:cNvPr>
            <p:cNvPicPr>
              <a:picLocks noChangeAspect="1"/>
            </p:cNvPicPr>
            <p:nvPr/>
          </p:nvPicPr>
          <p:blipFill>
            <a:blip r:embed="rId4"/>
            <a:stretch>
              <a:fillRect/>
            </a:stretch>
          </p:blipFill>
          <p:spPr>
            <a:xfrm>
              <a:off x="7894331" y="4816744"/>
              <a:ext cx="1432538" cy="1234947"/>
            </a:xfrm>
            <a:prstGeom prst="rect">
              <a:avLst/>
            </a:prstGeom>
          </p:spPr>
        </p:pic>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2289C70-1E53-B756-46D5-59395944C1F4}"/>
                    </a:ext>
                  </a:extLst>
                </p:cNvPr>
                <p:cNvSpPr txBox="1"/>
                <p:nvPr/>
              </p:nvSpPr>
              <p:spPr>
                <a:xfrm>
                  <a:off x="9430943" y="5169180"/>
                  <a:ext cx="158657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1" i="1">
                            <a:latin typeface="Cambria Math" panose="02040503050406030204" pitchFamily="18" charset="0"/>
                          </a:rPr>
                          <m:t>𝑶</m:t>
                        </m:r>
                        <m:d>
                          <m:dPr>
                            <m:ctrlPr>
                              <a:rPr lang="en-US" altLang="ko-KR" b="1" i="1" smtClean="0">
                                <a:latin typeface="Cambria Math" panose="02040503050406030204" pitchFamily="18" charset="0"/>
                              </a:rPr>
                            </m:ctrlPr>
                          </m:dPr>
                          <m:e>
                            <m:sSup>
                              <m:sSupPr>
                                <m:ctrlPr>
                                  <a:rPr lang="en-US" altLang="ko-KR" b="1" i="1">
                                    <a:latin typeface="Cambria Math" panose="02040503050406030204" pitchFamily="18" charset="0"/>
                                  </a:rPr>
                                </m:ctrlPr>
                              </m:sSupPr>
                              <m:e>
                                <m:r>
                                  <a:rPr lang="en-US" altLang="ko-KR" b="1" i="1">
                                    <a:latin typeface="Cambria Math" panose="02040503050406030204" pitchFamily="18" charset="0"/>
                                  </a:rPr>
                                  <m:t>(</m:t>
                                </m:r>
                                <m:r>
                                  <a:rPr lang="en-US" altLang="ko-KR" b="1" i="1">
                                    <a:latin typeface="Cambria Math" panose="02040503050406030204" pitchFamily="18" charset="0"/>
                                  </a:rPr>
                                  <m:t>𝑯𝑾</m:t>
                                </m:r>
                                <m:r>
                                  <a:rPr lang="en-US" altLang="ko-KR" b="1" i="1">
                                    <a:latin typeface="Cambria Math" panose="02040503050406030204" pitchFamily="18" charset="0"/>
                                  </a:rPr>
                                  <m:t>)</m:t>
                                </m:r>
                              </m:e>
                              <m:sup>
                                <m:r>
                                  <a:rPr lang="en-US" altLang="ko-KR" b="1" i="1">
                                    <a:solidFill>
                                      <a:srgbClr val="FF0000"/>
                                    </a:solidFill>
                                    <a:latin typeface="Cambria Math" panose="02040503050406030204" pitchFamily="18" charset="0"/>
                                  </a:rPr>
                                  <m:t>𝟐</m:t>
                                </m:r>
                              </m:sup>
                            </m:sSup>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𝒅</m:t>
                            </m:r>
                          </m:e>
                        </m:d>
                      </m:oMath>
                    </m:oMathPara>
                  </a14:m>
                  <a:endParaRPr lang="ko-KR" altLang="en-US" b="1" dirty="0"/>
                </a:p>
              </p:txBody>
            </p:sp>
          </mc:Choice>
          <mc:Fallback xmlns="">
            <p:sp>
              <p:nvSpPr>
                <p:cNvPr id="76" name="TextBox 75">
                  <a:extLst>
                    <a:ext uri="{FF2B5EF4-FFF2-40B4-BE49-F238E27FC236}">
                      <a16:creationId xmlns:a16="http://schemas.microsoft.com/office/drawing/2014/main" id="{C2289C70-1E53-B756-46D5-59395944C1F4}"/>
                    </a:ext>
                  </a:extLst>
                </p:cNvPr>
                <p:cNvSpPr txBox="1">
                  <a:spLocks noRot="1" noChangeAspect="1" noMove="1" noResize="1" noEditPoints="1" noAdjustHandles="1" noChangeArrowheads="1" noChangeShapeType="1" noTextEdit="1"/>
                </p:cNvSpPr>
                <p:nvPr/>
              </p:nvSpPr>
              <p:spPr>
                <a:xfrm>
                  <a:off x="9430943" y="5169180"/>
                  <a:ext cx="1586578" cy="506870"/>
                </a:xfrm>
                <a:prstGeom prst="rect">
                  <a:avLst/>
                </a:prstGeom>
                <a:blipFill>
                  <a:blip r:embed="rId5"/>
                  <a:stretch>
                    <a:fillRect/>
                  </a:stretch>
                </a:blipFill>
              </p:spPr>
              <p:txBody>
                <a:bodyPr/>
                <a:lstStyle/>
                <a:p>
                  <a:r>
                    <a:rPr lang="en-US">
                      <a:noFill/>
                    </a:rPr>
                    <a:t> </a:t>
                  </a:r>
                </a:p>
              </p:txBody>
            </p:sp>
          </mc:Fallback>
        </mc:AlternateContent>
        <p:sp>
          <p:nvSpPr>
            <p:cNvPr id="77" name="직사각형 21">
              <a:extLst>
                <a:ext uri="{FF2B5EF4-FFF2-40B4-BE49-F238E27FC236}">
                  <a16:creationId xmlns:a16="http://schemas.microsoft.com/office/drawing/2014/main" id="{090BFCC2-D541-EF12-89D4-FE32A61A86ED}"/>
                </a:ext>
              </a:extLst>
            </p:cNvPr>
            <p:cNvSpPr/>
            <p:nvPr/>
          </p:nvSpPr>
          <p:spPr>
            <a:xfrm rot="20701207">
              <a:off x="438088" y="2500245"/>
              <a:ext cx="731434" cy="329442"/>
            </a:xfrm>
            <a:prstGeom prst="rect">
              <a:avLst/>
            </a:prstGeom>
            <a:solidFill>
              <a:srgbClr val="FFFF00"/>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dirty="0">
                  <a:solidFill>
                    <a:schemeClr val="tx1"/>
                  </a:solidFill>
                </a:rPr>
                <a:t>Pros</a:t>
              </a:r>
              <a:endParaRPr lang="ko-KR" altLang="en-US" sz="1500" b="1" dirty="0">
                <a:solidFill>
                  <a:schemeClr val="tx1"/>
                </a:solidFill>
              </a:endParaRPr>
            </a:p>
          </p:txBody>
        </p:sp>
        <p:sp>
          <p:nvSpPr>
            <p:cNvPr id="78" name="TextBox 77">
              <a:extLst>
                <a:ext uri="{FF2B5EF4-FFF2-40B4-BE49-F238E27FC236}">
                  <a16:creationId xmlns:a16="http://schemas.microsoft.com/office/drawing/2014/main" id="{602CFAA0-01AF-2877-963A-E09F70286D31}"/>
                </a:ext>
              </a:extLst>
            </p:cNvPr>
            <p:cNvSpPr txBox="1"/>
            <p:nvPr/>
          </p:nvSpPr>
          <p:spPr>
            <a:xfrm>
              <a:off x="4548560" y="3627956"/>
              <a:ext cx="1234922" cy="584775"/>
            </a:xfrm>
            <a:prstGeom prst="rect">
              <a:avLst/>
            </a:prstGeom>
            <a:noFill/>
          </p:spPr>
          <p:txBody>
            <a:bodyPr wrap="square" rtlCol="0">
              <a:spAutoFit/>
            </a:bodyPr>
            <a:lstStyle/>
            <a:p>
              <a:pPr algn="ctr"/>
              <a:r>
                <a:rPr lang="en-US" altLang="ko-KR" sz="1600" dirty="0"/>
                <a:t>(Fixed) 3x3 update</a:t>
              </a:r>
              <a:endParaRPr lang="ko-KR" altLang="en-US" sz="1600" dirty="0"/>
            </a:p>
          </p:txBody>
        </p:sp>
        <p:sp>
          <p:nvSpPr>
            <p:cNvPr id="79" name="TextBox 78">
              <a:extLst>
                <a:ext uri="{FF2B5EF4-FFF2-40B4-BE49-F238E27FC236}">
                  <a16:creationId xmlns:a16="http://schemas.microsoft.com/office/drawing/2014/main" id="{6B5FC11F-DE43-F272-2ED4-8ADE28D3F8BF}"/>
                </a:ext>
              </a:extLst>
            </p:cNvPr>
            <p:cNvSpPr txBox="1"/>
            <p:nvPr/>
          </p:nvSpPr>
          <p:spPr>
            <a:xfrm>
              <a:off x="433499" y="3561926"/>
              <a:ext cx="622598" cy="338554"/>
            </a:xfrm>
            <a:prstGeom prst="rect">
              <a:avLst/>
            </a:prstGeom>
            <a:noFill/>
            <a:ln w="38100">
              <a:noFill/>
            </a:ln>
          </p:spPr>
          <p:txBody>
            <a:bodyPr wrap="square">
              <a:spAutoFit/>
            </a:bodyPr>
            <a:lstStyle/>
            <a:p>
              <a:pPr algn="ctr"/>
              <a:r>
                <a:rPr lang="en-US" altLang="ko-KR" sz="1600" b="1" dirty="0"/>
                <a:t>CNN</a:t>
              </a:r>
              <a:endParaRPr lang="ko-KR" altLang="en-US" sz="1600" b="1" dirty="0"/>
            </a:p>
          </p:txBody>
        </p:sp>
        <p:pic>
          <p:nvPicPr>
            <p:cNvPr id="80" name="그림 18">
              <a:extLst>
                <a:ext uri="{FF2B5EF4-FFF2-40B4-BE49-F238E27FC236}">
                  <a16:creationId xmlns:a16="http://schemas.microsoft.com/office/drawing/2014/main" id="{DF3B26FE-BD61-E992-ED79-1343CC00B4E5}"/>
                </a:ext>
              </a:extLst>
            </p:cNvPr>
            <p:cNvPicPr>
              <a:picLocks noChangeAspect="1"/>
            </p:cNvPicPr>
            <p:nvPr/>
          </p:nvPicPr>
          <p:blipFill>
            <a:blip r:embed="rId6"/>
            <a:stretch>
              <a:fillRect/>
            </a:stretch>
          </p:blipFill>
          <p:spPr>
            <a:xfrm>
              <a:off x="1043918" y="3102466"/>
              <a:ext cx="1219370" cy="1257475"/>
            </a:xfrm>
            <a:prstGeom prst="rect">
              <a:avLst/>
            </a:prstGeom>
          </p:spPr>
        </p:pic>
        <p:grpSp>
          <p:nvGrpSpPr>
            <p:cNvPr id="81" name="그룹 19">
              <a:extLst>
                <a:ext uri="{FF2B5EF4-FFF2-40B4-BE49-F238E27FC236}">
                  <a16:creationId xmlns:a16="http://schemas.microsoft.com/office/drawing/2014/main" id="{3943D10B-3757-95DA-4A40-311FA13237E5}"/>
                </a:ext>
              </a:extLst>
            </p:cNvPr>
            <p:cNvGrpSpPr/>
            <p:nvPr/>
          </p:nvGrpSpPr>
          <p:grpSpPr>
            <a:xfrm>
              <a:off x="2228166" y="3139054"/>
              <a:ext cx="2314575" cy="1265114"/>
              <a:chOff x="1981200" y="3140004"/>
              <a:chExt cx="2314575" cy="1265114"/>
            </a:xfrm>
          </p:grpSpPr>
          <p:grpSp>
            <p:nvGrpSpPr>
              <p:cNvPr id="82" name="그룹 22">
                <a:extLst>
                  <a:ext uri="{FF2B5EF4-FFF2-40B4-BE49-F238E27FC236}">
                    <a16:creationId xmlns:a16="http://schemas.microsoft.com/office/drawing/2014/main" id="{CE6FBE02-44FB-4FE3-9668-ADEF67EF3F94}"/>
                  </a:ext>
                </a:extLst>
              </p:cNvPr>
              <p:cNvGrpSpPr/>
              <p:nvPr/>
            </p:nvGrpSpPr>
            <p:grpSpPr>
              <a:xfrm>
                <a:off x="2187506" y="3247943"/>
                <a:ext cx="1974171" cy="1081907"/>
                <a:chOff x="2169204" y="2833801"/>
                <a:chExt cx="1974171" cy="1081907"/>
              </a:xfrm>
            </p:grpSpPr>
            <p:pic>
              <p:nvPicPr>
                <p:cNvPr id="84" name="그림 24">
                  <a:extLst>
                    <a:ext uri="{FF2B5EF4-FFF2-40B4-BE49-F238E27FC236}">
                      <a16:creationId xmlns:a16="http://schemas.microsoft.com/office/drawing/2014/main" id="{6B4C7080-CABD-9669-B162-4B077CB3A069}"/>
                    </a:ext>
                  </a:extLst>
                </p:cNvPr>
                <p:cNvPicPr>
                  <a:picLocks noChangeAspect="1"/>
                </p:cNvPicPr>
                <p:nvPr/>
              </p:nvPicPr>
              <p:blipFill rotWithShape="1">
                <a:blip r:embed="rId7"/>
                <a:srcRect b="50944"/>
                <a:stretch/>
              </p:blipFill>
              <p:spPr>
                <a:xfrm>
                  <a:off x="2169204" y="3098597"/>
                  <a:ext cx="1941605" cy="817111"/>
                </a:xfrm>
                <a:prstGeom prst="rect">
                  <a:avLst/>
                </a:prstGeom>
                <a:ln w="12700">
                  <a:noFill/>
                </a:ln>
              </p:spPr>
            </p:pic>
            <p:sp>
              <p:nvSpPr>
                <p:cNvPr id="85" name="TextBox 84">
                  <a:extLst>
                    <a:ext uri="{FF2B5EF4-FFF2-40B4-BE49-F238E27FC236}">
                      <a16:creationId xmlns:a16="http://schemas.microsoft.com/office/drawing/2014/main" id="{C37B74EB-DC7F-7521-A0FD-00B49BBD886D}"/>
                    </a:ext>
                  </a:extLst>
                </p:cNvPr>
                <p:cNvSpPr txBox="1"/>
                <p:nvPr/>
              </p:nvSpPr>
              <p:spPr>
                <a:xfrm>
                  <a:off x="2264878" y="2833801"/>
                  <a:ext cx="580393" cy="261610"/>
                </a:xfrm>
                <a:prstGeom prst="rect">
                  <a:avLst/>
                </a:prstGeom>
                <a:noFill/>
              </p:spPr>
              <p:txBody>
                <a:bodyPr wrap="square" rtlCol="0">
                  <a:spAutoFit/>
                </a:bodyPr>
                <a:lstStyle/>
                <a:p>
                  <a:r>
                    <a:rPr lang="en-US" altLang="ko-KR" sz="1100" dirty="0"/>
                    <a:t>input</a:t>
                  </a:r>
                  <a:endParaRPr lang="ko-KR" altLang="en-US" sz="1100" dirty="0"/>
                </a:p>
              </p:txBody>
            </p:sp>
            <p:sp>
              <p:nvSpPr>
                <p:cNvPr id="86" name="TextBox 85">
                  <a:extLst>
                    <a:ext uri="{FF2B5EF4-FFF2-40B4-BE49-F238E27FC236}">
                      <a16:creationId xmlns:a16="http://schemas.microsoft.com/office/drawing/2014/main" id="{E67FB5DF-B3D9-30FE-F038-9376ABFD9A34}"/>
                    </a:ext>
                  </a:extLst>
                </p:cNvPr>
                <p:cNvSpPr txBox="1"/>
                <p:nvPr/>
              </p:nvSpPr>
              <p:spPr>
                <a:xfrm>
                  <a:off x="3440246" y="2833801"/>
                  <a:ext cx="703129" cy="261610"/>
                </a:xfrm>
                <a:prstGeom prst="rect">
                  <a:avLst/>
                </a:prstGeom>
                <a:noFill/>
              </p:spPr>
              <p:txBody>
                <a:bodyPr wrap="square" rtlCol="0">
                  <a:spAutoFit/>
                </a:bodyPr>
                <a:lstStyle/>
                <a:p>
                  <a:r>
                    <a:rPr lang="en-US" altLang="ko-KR" sz="1100" dirty="0"/>
                    <a:t>output</a:t>
                  </a:r>
                  <a:endParaRPr lang="ko-KR" altLang="en-US" sz="1100" dirty="0"/>
                </a:p>
              </p:txBody>
            </p:sp>
          </p:grpSp>
          <p:sp>
            <p:nvSpPr>
              <p:cNvPr id="83" name="직사각형 23">
                <a:extLst>
                  <a:ext uri="{FF2B5EF4-FFF2-40B4-BE49-F238E27FC236}">
                    <a16:creationId xmlns:a16="http://schemas.microsoft.com/office/drawing/2014/main" id="{CEB4B4DC-D25F-2BED-CE2C-0DAEEC736309}"/>
                  </a:ext>
                </a:extLst>
              </p:cNvPr>
              <p:cNvSpPr/>
              <p:nvPr/>
            </p:nvSpPr>
            <p:spPr>
              <a:xfrm>
                <a:off x="1981200" y="3140004"/>
                <a:ext cx="2314575" cy="1265114"/>
              </a:xfrm>
              <a:prstGeom prst="rect">
                <a:avLst/>
              </a:prstGeom>
              <a:noFill/>
              <a:ln>
                <a:solidFill>
                  <a:srgbClr val="85A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6D563FC-AD7F-4FB0-AB5B-D4438888C55F}"/>
                    </a:ext>
                  </a:extLst>
                </p:cNvPr>
                <p:cNvSpPr txBox="1"/>
                <p:nvPr/>
              </p:nvSpPr>
              <p:spPr>
                <a:xfrm>
                  <a:off x="6493189" y="3497057"/>
                  <a:ext cx="1584320" cy="369332"/>
                </a:xfrm>
                <a:prstGeom prst="rect">
                  <a:avLst/>
                </a:prstGeom>
                <a:noFill/>
              </p:spPr>
              <p:txBody>
                <a:bodyPr wrap="square">
                  <a:spAutoFit/>
                </a:bodyPr>
                <a:lstStyle/>
                <a:p>
                  <a14:m>
                    <m:oMath xmlns:m="http://schemas.openxmlformats.org/officeDocument/2006/math">
                      <m:r>
                        <a:rPr lang="en-US" altLang="ko-KR" sz="1800" b="1" i="1" smtClean="0">
                          <a:latin typeface="Cambria Math" panose="02040503050406030204" pitchFamily="18" charset="0"/>
                        </a:rPr>
                        <m:t>𝑶</m:t>
                      </m:r>
                      <m:d>
                        <m:dPr>
                          <m:ctrlPr>
                            <a:rPr lang="en-US" altLang="ko-KR" sz="1800" b="1" i="1" smtClean="0">
                              <a:latin typeface="Cambria Math" panose="02040503050406030204" pitchFamily="18" charset="0"/>
                            </a:rPr>
                          </m:ctrlPr>
                        </m:dPr>
                        <m:e>
                          <m:r>
                            <a:rPr lang="en-US" altLang="ko-KR" b="1" i="1">
                              <a:latin typeface="Cambria Math" panose="02040503050406030204" pitchFamily="18" charset="0"/>
                            </a:rPr>
                            <m:t>𝒓</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𝑵</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𝒅</m:t>
                          </m:r>
                        </m:e>
                      </m:d>
                    </m:oMath>
                  </a14:m>
                  <a:r>
                    <a:rPr lang="en-US" altLang="ko-KR" sz="1800" b="1" dirty="0"/>
                    <a:t> </a:t>
                  </a:r>
                  <a:endParaRPr lang="ko-KR" altLang="en-US" b="1" dirty="0"/>
                </a:p>
              </p:txBody>
            </p:sp>
          </mc:Choice>
          <mc:Fallback xmlns="">
            <p:sp>
              <p:nvSpPr>
                <p:cNvPr id="87" name="TextBox 86">
                  <a:extLst>
                    <a:ext uri="{FF2B5EF4-FFF2-40B4-BE49-F238E27FC236}">
                      <a16:creationId xmlns:a16="http://schemas.microsoft.com/office/drawing/2014/main" id="{F6D563FC-AD7F-4FB0-AB5B-D4438888C55F}"/>
                    </a:ext>
                  </a:extLst>
                </p:cNvPr>
                <p:cNvSpPr txBox="1">
                  <a:spLocks noRot="1" noChangeAspect="1" noMove="1" noResize="1" noEditPoints="1" noAdjustHandles="1" noChangeArrowheads="1" noChangeShapeType="1" noTextEdit="1"/>
                </p:cNvSpPr>
                <p:nvPr/>
              </p:nvSpPr>
              <p:spPr>
                <a:xfrm>
                  <a:off x="6493189" y="3497057"/>
                  <a:ext cx="1584320" cy="369332"/>
                </a:xfrm>
                <a:prstGeom prst="rect">
                  <a:avLst/>
                </a:prstGeom>
                <a:blipFill>
                  <a:blip r:embed="rId8"/>
                  <a:stretch>
                    <a:fillRect/>
                  </a:stretch>
                </a:blipFill>
              </p:spPr>
              <p:txBody>
                <a:bodyPr/>
                <a:lstStyle/>
                <a:p>
                  <a:r>
                    <a:rPr lang="en-US">
                      <a:noFill/>
                    </a:rPr>
                    <a:t> </a:t>
                  </a:r>
                </a:p>
              </p:txBody>
            </p:sp>
          </mc:Fallback>
        </mc:AlternateContent>
        <p:pic>
          <p:nvPicPr>
            <p:cNvPr id="88" name="Picture 2" descr="A convolution.">
              <a:extLst>
                <a:ext uri="{FF2B5EF4-FFF2-40B4-BE49-F238E27FC236}">
                  <a16:creationId xmlns:a16="http://schemas.microsoft.com/office/drawing/2014/main" id="{97999292-3A24-C86E-5416-32B1183761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6752" y="3200778"/>
              <a:ext cx="1791464" cy="10012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AE66E24-E885-BFD1-102E-21F70FDFE0BD}"/>
                    </a:ext>
                  </a:extLst>
                </p:cNvPr>
                <p:cNvSpPr txBox="1"/>
                <p:nvPr/>
              </p:nvSpPr>
              <p:spPr>
                <a:xfrm>
                  <a:off x="9361072" y="3511265"/>
                  <a:ext cx="1884055" cy="404983"/>
                </a:xfrm>
                <a:prstGeom prst="rect">
                  <a:avLst/>
                </a:prstGeom>
                <a:solidFill>
                  <a:schemeClr val="bg1"/>
                </a:solidFill>
              </p:spPr>
              <p:txBody>
                <a:bodyPr wrap="square">
                  <a:spAutoFit/>
                </a:bodyPr>
                <a:lstStyle/>
                <a:p>
                  <a14:m>
                    <m:oMath xmlns:m="http://schemas.openxmlformats.org/officeDocument/2006/math">
                      <m:r>
                        <a:rPr lang="en-US" altLang="ko-KR" sz="1800" b="1" i="1" smtClean="0">
                          <a:latin typeface="Cambria Math" panose="02040503050406030204" pitchFamily="18" charset="0"/>
                        </a:rPr>
                        <m:t>𝑶</m:t>
                      </m:r>
                      <m:d>
                        <m:dPr>
                          <m:ctrlPr>
                            <a:rPr lang="en-US" altLang="ko-KR" sz="1800" b="1" i="1" smtClean="0">
                              <a:latin typeface="Cambria Math" panose="02040503050406030204" pitchFamily="18" charset="0"/>
                            </a:rPr>
                          </m:ctrlPr>
                        </m:dPr>
                        <m:e>
                          <m:r>
                            <a:rPr lang="en-US" altLang="ko-KR" b="1" i="1">
                              <a:latin typeface="Cambria Math" panose="02040503050406030204" pitchFamily="18" charset="0"/>
                            </a:rPr>
                            <m:t>𝒓</m:t>
                          </m:r>
                          <m:r>
                            <a:rPr lang="en-US" altLang="ko-KR" b="1" i="1">
                              <a:latin typeface="Cambria Math" panose="02040503050406030204" pitchFamily="18" charset="0"/>
                              <a:ea typeface="Cambria Math" panose="02040503050406030204" pitchFamily="18" charset="0"/>
                            </a:rPr>
                            <m:t>∙(</m:t>
                          </m:r>
                          <m:r>
                            <a:rPr lang="en-US" altLang="ko-KR" b="1" i="1">
                              <a:latin typeface="Cambria Math" panose="02040503050406030204" pitchFamily="18" charset="0"/>
                              <a:ea typeface="Cambria Math" panose="02040503050406030204" pitchFamily="18" charset="0"/>
                            </a:rPr>
                            <m:t>𝑯𝑾</m:t>
                          </m:r>
                          <m:r>
                            <a:rPr lang="en-US" altLang="ko-KR" b="1" i="1">
                              <a:latin typeface="Cambria Math" panose="02040503050406030204" pitchFamily="18" charset="0"/>
                              <a:ea typeface="Cambria Math" panose="02040503050406030204" pitchFamily="18" charset="0"/>
                            </a:rPr>
                            <m:t>)∙</m:t>
                          </m:r>
                          <m:sSup>
                            <m:sSupPr>
                              <m:ctrlPr>
                                <a:rPr lang="en-US" altLang="ko-KR" b="1" i="1">
                                  <a:latin typeface="Cambria Math" panose="02040503050406030204" pitchFamily="18" charset="0"/>
                                </a:rPr>
                              </m:ctrlPr>
                            </m:sSupPr>
                            <m:e>
                              <m:r>
                                <a:rPr lang="en-US" altLang="ko-KR" b="1" i="1">
                                  <a:latin typeface="Cambria Math" panose="02040503050406030204" pitchFamily="18" charset="0"/>
                                  <a:ea typeface="Cambria Math" panose="02040503050406030204" pitchFamily="18" charset="0"/>
                                </a:rPr>
                                <m:t>𝒅</m:t>
                              </m:r>
                            </m:e>
                            <m:sup>
                              <m:r>
                                <a:rPr lang="en-US" altLang="ko-KR" b="1" i="1">
                                  <a:latin typeface="Cambria Math" panose="02040503050406030204" pitchFamily="18" charset="0"/>
                                </a:rPr>
                                <m:t>𝟐</m:t>
                              </m:r>
                            </m:sup>
                          </m:sSup>
                        </m:e>
                      </m:d>
                    </m:oMath>
                  </a14:m>
                  <a:r>
                    <a:rPr lang="en-US" altLang="ko-KR" sz="1800" b="1" dirty="0"/>
                    <a:t> </a:t>
                  </a:r>
                  <a:endParaRPr lang="ko-KR" altLang="en-US" b="1" dirty="0"/>
                </a:p>
              </p:txBody>
            </p:sp>
          </mc:Choice>
          <mc:Fallback xmlns="">
            <p:sp>
              <p:nvSpPr>
                <p:cNvPr id="89" name="TextBox 88">
                  <a:extLst>
                    <a:ext uri="{FF2B5EF4-FFF2-40B4-BE49-F238E27FC236}">
                      <a16:creationId xmlns:a16="http://schemas.microsoft.com/office/drawing/2014/main" id="{6AE66E24-E885-BFD1-102E-21F70FDFE0BD}"/>
                    </a:ext>
                  </a:extLst>
                </p:cNvPr>
                <p:cNvSpPr txBox="1">
                  <a:spLocks noRot="1" noChangeAspect="1" noMove="1" noResize="1" noEditPoints="1" noAdjustHandles="1" noChangeArrowheads="1" noChangeShapeType="1" noTextEdit="1"/>
                </p:cNvSpPr>
                <p:nvPr/>
              </p:nvSpPr>
              <p:spPr>
                <a:xfrm>
                  <a:off x="9361072" y="3511265"/>
                  <a:ext cx="1884055" cy="404983"/>
                </a:xfrm>
                <a:prstGeom prst="rect">
                  <a:avLst/>
                </a:prstGeom>
                <a:blipFill>
                  <a:blip r:embed="rId10"/>
                  <a:stretch>
                    <a:fillRect b="-9091"/>
                  </a:stretch>
                </a:blipFill>
              </p:spPr>
              <p:txBody>
                <a:bodyPr/>
                <a:lstStyle/>
                <a:p>
                  <a:r>
                    <a:rPr lang="en-US">
                      <a:noFill/>
                    </a:rPr>
                    <a:t> </a:t>
                  </a:r>
                </a:p>
              </p:txBody>
            </p:sp>
          </mc:Fallback>
        </mc:AlternateContent>
      </p:grpSp>
    </p:spTree>
    <p:extLst>
      <p:ext uri="{BB962C8B-B14F-4D97-AF65-F5344CB8AC3E}">
        <p14:creationId xmlns:p14="http://schemas.microsoft.com/office/powerpoint/2010/main" val="3185477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AFC-9252-9C0A-60A9-4F8830D7AD3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DC4E6FE-BAC5-80AF-5E34-B769C310982D}"/>
              </a:ext>
            </a:extLst>
          </p:cNvPr>
          <p:cNvSpPr>
            <a:spLocks noGrp="1"/>
          </p:cNvSpPr>
          <p:nvPr>
            <p:ph idx="1"/>
          </p:nvPr>
        </p:nvSpPr>
        <p:spPr/>
        <p:txBody>
          <a:bodyPr>
            <a:normAutofit/>
          </a:bodyPr>
          <a:lstStyle/>
          <a:p>
            <a:pPr algn="just"/>
            <a:r>
              <a:rPr lang="en-US" sz="2400" dirty="0"/>
              <a:t>Approaches to address self-attention’s quadratic complexity:</a:t>
            </a:r>
          </a:p>
          <a:p>
            <a:pPr lvl="1" algn="just">
              <a:buFont typeface="Courier New" panose="02070309020205020404" pitchFamily="49" charset="0"/>
              <a:buChar char="o"/>
            </a:pPr>
            <a:r>
              <a:rPr lang="en-US" sz="2000" dirty="0"/>
              <a:t>Token coarsening</a:t>
            </a:r>
          </a:p>
          <a:p>
            <a:pPr lvl="1" algn="just">
              <a:buFont typeface="Courier New" panose="02070309020205020404" pitchFamily="49" charset="0"/>
              <a:buChar char="o"/>
            </a:pPr>
            <a:r>
              <a:rPr lang="en-US" sz="2000" dirty="0"/>
              <a:t>Window attention</a:t>
            </a:r>
          </a:p>
          <a:p>
            <a:pPr lvl="1" algn="just">
              <a:buFont typeface="Courier New" panose="02070309020205020404" pitchFamily="49" charset="0"/>
              <a:buChar char="o"/>
            </a:pPr>
            <a:r>
              <a:rPr lang="en-US" sz="2000" dirty="0"/>
              <a:t>Dynamic token selection </a:t>
            </a:r>
          </a:p>
          <a:p>
            <a:pPr lvl="1" algn="just">
              <a:buFont typeface="Courier New" panose="02070309020205020404" pitchFamily="49" charset="0"/>
              <a:buChar char="o"/>
            </a:pPr>
            <a:r>
              <a:rPr lang="en-US" sz="2000" dirty="0"/>
              <a:t>(Depth-wise) convolutions</a:t>
            </a:r>
          </a:p>
          <a:p>
            <a:pPr algn="just"/>
            <a:endParaRPr lang="en-US" sz="2400" dirty="0"/>
          </a:p>
        </p:txBody>
      </p:sp>
      <p:sp>
        <p:nvSpPr>
          <p:cNvPr id="4" name="Slide Number Placeholder 3">
            <a:extLst>
              <a:ext uri="{FF2B5EF4-FFF2-40B4-BE49-F238E27FC236}">
                <a16:creationId xmlns:a16="http://schemas.microsoft.com/office/drawing/2014/main" id="{A831C9A6-F34B-1C21-7B8F-5C58CBF324C9}"/>
              </a:ext>
            </a:extLst>
          </p:cNvPr>
          <p:cNvSpPr>
            <a:spLocks noGrp="1"/>
          </p:cNvSpPr>
          <p:nvPr>
            <p:ph type="sldNum" sz="quarter" idx="12"/>
          </p:nvPr>
        </p:nvSpPr>
        <p:spPr/>
        <p:txBody>
          <a:bodyPr/>
          <a:lstStyle/>
          <a:p>
            <a:fld id="{84686879-1D40-489B-ABA1-A4725E29CB10}" type="slidenum">
              <a:rPr lang="en-US" smtClean="0"/>
              <a:t>6</a:t>
            </a:fld>
            <a:endParaRPr lang="en-US"/>
          </a:p>
        </p:txBody>
      </p:sp>
      <p:grpSp>
        <p:nvGrpSpPr>
          <p:cNvPr id="22" name="Group 21">
            <a:extLst>
              <a:ext uri="{FF2B5EF4-FFF2-40B4-BE49-F238E27FC236}">
                <a16:creationId xmlns:a16="http://schemas.microsoft.com/office/drawing/2014/main" id="{2C0A047A-396D-66E6-CCA6-B345038F6824}"/>
              </a:ext>
            </a:extLst>
          </p:cNvPr>
          <p:cNvGrpSpPr/>
          <p:nvPr/>
        </p:nvGrpSpPr>
        <p:grpSpPr>
          <a:xfrm>
            <a:off x="386305" y="3755865"/>
            <a:ext cx="11260104" cy="2965610"/>
            <a:chOff x="386305" y="3755865"/>
            <a:chExt cx="11260104" cy="2965610"/>
          </a:xfrm>
        </p:grpSpPr>
        <p:pic>
          <p:nvPicPr>
            <p:cNvPr id="5" name="그림 10">
              <a:extLst>
                <a:ext uri="{FF2B5EF4-FFF2-40B4-BE49-F238E27FC236}">
                  <a16:creationId xmlns:a16="http://schemas.microsoft.com/office/drawing/2014/main" id="{0C4D26B1-BBB6-AD81-9F59-5C6F72F9CC17}"/>
                </a:ext>
              </a:extLst>
            </p:cNvPr>
            <p:cNvPicPr>
              <a:picLocks noChangeAspect="1"/>
            </p:cNvPicPr>
            <p:nvPr/>
          </p:nvPicPr>
          <p:blipFill>
            <a:blip r:embed="rId2"/>
            <a:stretch>
              <a:fillRect/>
            </a:stretch>
          </p:blipFill>
          <p:spPr>
            <a:xfrm>
              <a:off x="386305" y="4037709"/>
              <a:ext cx="3140122" cy="2167867"/>
            </a:xfrm>
            <a:prstGeom prst="rect">
              <a:avLst/>
            </a:prstGeom>
          </p:spPr>
        </p:pic>
        <p:grpSp>
          <p:nvGrpSpPr>
            <p:cNvPr id="6" name="그룹 19">
              <a:extLst>
                <a:ext uri="{FF2B5EF4-FFF2-40B4-BE49-F238E27FC236}">
                  <a16:creationId xmlns:a16="http://schemas.microsoft.com/office/drawing/2014/main" id="{B0F06B45-A82E-D127-E582-8B9575EF88B5}"/>
                </a:ext>
              </a:extLst>
            </p:cNvPr>
            <p:cNvGrpSpPr/>
            <p:nvPr/>
          </p:nvGrpSpPr>
          <p:grpSpPr>
            <a:xfrm>
              <a:off x="1568807" y="6429087"/>
              <a:ext cx="775119" cy="292388"/>
              <a:chOff x="1508752" y="5263489"/>
              <a:chExt cx="775119" cy="292388"/>
            </a:xfrm>
          </p:grpSpPr>
          <p:sp>
            <p:nvSpPr>
              <p:cNvPr id="7" name="타원 11">
                <a:extLst>
                  <a:ext uri="{FF2B5EF4-FFF2-40B4-BE49-F238E27FC236}">
                    <a16:creationId xmlns:a16="http://schemas.microsoft.com/office/drawing/2014/main" id="{BC0664C9-C3E4-AE87-755A-BB9592CFFCA5}"/>
                  </a:ext>
                </a:extLst>
              </p:cNvPr>
              <p:cNvSpPr/>
              <p:nvPr/>
            </p:nvSpPr>
            <p:spPr>
              <a:xfrm>
                <a:off x="1508752" y="5319683"/>
                <a:ext cx="180000" cy="180000"/>
              </a:xfrm>
              <a:prstGeom prst="ellipse">
                <a:avLst/>
              </a:prstGeom>
              <a:solidFill>
                <a:srgbClr val="85AF4B"/>
              </a:solidFill>
            </p:spPr>
            <p:txBody>
              <a:bodyPr wrap="square" tIns="36000" bIns="36000" rtlCol="0" anchor="ctr">
                <a:noAutofit/>
              </a:bodyPr>
              <a:lstStyle/>
              <a:p>
                <a:pPr algn="ctr"/>
                <a:r>
                  <a:rPr kumimoji="1" lang="en-US" altLang="ko-KR" sz="1200">
                    <a:solidFill>
                      <a:schemeClr val="bg1"/>
                    </a:solidFill>
                    <a:ea typeface="HGGGothicssi 60g"/>
                  </a:rPr>
                  <a:t>A</a:t>
                </a:r>
                <a:endParaRPr kumimoji="1" lang="ko-KR" altLang="en-US" sz="1200">
                  <a:solidFill>
                    <a:schemeClr val="bg1"/>
                  </a:solidFill>
                  <a:ea typeface="HGGGothicssi 60g"/>
                </a:endParaRPr>
              </a:p>
            </p:txBody>
          </p:sp>
          <p:sp>
            <p:nvSpPr>
              <p:cNvPr id="8" name="TextBox 7">
                <a:extLst>
                  <a:ext uri="{FF2B5EF4-FFF2-40B4-BE49-F238E27FC236}">
                    <a16:creationId xmlns:a16="http://schemas.microsoft.com/office/drawing/2014/main" id="{4E41B1BD-09F7-1544-C4F7-AD2237F6E15A}"/>
                  </a:ext>
                </a:extLst>
              </p:cNvPr>
              <p:cNvSpPr txBox="1"/>
              <p:nvPr/>
            </p:nvSpPr>
            <p:spPr>
              <a:xfrm>
                <a:off x="1804900" y="5263489"/>
                <a:ext cx="478971" cy="292388"/>
              </a:xfrm>
              <a:prstGeom prst="rect">
                <a:avLst/>
              </a:prstGeom>
              <a:noFill/>
            </p:spPr>
            <p:txBody>
              <a:bodyPr wrap="square" rtlCol="0">
                <a:spAutoFit/>
              </a:bodyPr>
              <a:lstStyle/>
              <a:p>
                <a:r>
                  <a:rPr lang="en-US" altLang="ko-KR" sz="1300" dirty="0"/>
                  <a:t>PVT</a:t>
                </a:r>
                <a:endParaRPr lang="ko-KR" altLang="en-US" sz="1300" dirty="0"/>
              </a:p>
            </p:txBody>
          </p:sp>
        </p:grpSp>
        <p:pic>
          <p:nvPicPr>
            <p:cNvPr id="9" name="그림 27">
              <a:extLst>
                <a:ext uri="{FF2B5EF4-FFF2-40B4-BE49-F238E27FC236}">
                  <a16:creationId xmlns:a16="http://schemas.microsoft.com/office/drawing/2014/main" id="{C6535155-871A-B444-49E2-B5892710FECC}"/>
                </a:ext>
              </a:extLst>
            </p:cNvPr>
            <p:cNvPicPr>
              <a:picLocks noChangeAspect="1"/>
            </p:cNvPicPr>
            <p:nvPr/>
          </p:nvPicPr>
          <p:blipFill>
            <a:blip r:embed="rId3"/>
            <a:stretch>
              <a:fillRect/>
            </a:stretch>
          </p:blipFill>
          <p:spPr>
            <a:xfrm>
              <a:off x="3885854" y="3907567"/>
              <a:ext cx="2452481" cy="2366079"/>
            </a:xfrm>
            <a:prstGeom prst="rect">
              <a:avLst/>
            </a:prstGeom>
          </p:spPr>
        </p:pic>
        <p:grpSp>
          <p:nvGrpSpPr>
            <p:cNvPr id="10" name="그룹 17">
              <a:extLst>
                <a:ext uri="{FF2B5EF4-FFF2-40B4-BE49-F238E27FC236}">
                  <a16:creationId xmlns:a16="http://schemas.microsoft.com/office/drawing/2014/main" id="{8D8C092E-51B4-CF9B-09C1-2C1AA179E72E}"/>
                </a:ext>
              </a:extLst>
            </p:cNvPr>
            <p:cNvGrpSpPr/>
            <p:nvPr/>
          </p:nvGrpSpPr>
          <p:grpSpPr>
            <a:xfrm>
              <a:off x="4549033" y="6429087"/>
              <a:ext cx="1126122" cy="292388"/>
              <a:chOff x="4373292" y="5263489"/>
              <a:chExt cx="1126122" cy="292388"/>
            </a:xfrm>
          </p:grpSpPr>
          <p:sp>
            <p:nvSpPr>
              <p:cNvPr id="11" name="타원 28">
                <a:extLst>
                  <a:ext uri="{FF2B5EF4-FFF2-40B4-BE49-F238E27FC236}">
                    <a16:creationId xmlns:a16="http://schemas.microsoft.com/office/drawing/2014/main" id="{D4A6D764-6392-CBA4-D3B0-D426DAB162A6}"/>
                  </a:ext>
                </a:extLst>
              </p:cNvPr>
              <p:cNvSpPr/>
              <p:nvPr/>
            </p:nvSpPr>
            <p:spPr>
              <a:xfrm>
                <a:off x="4373292" y="5319683"/>
                <a:ext cx="180000" cy="180000"/>
              </a:xfrm>
              <a:prstGeom prst="ellipse">
                <a:avLst/>
              </a:prstGeom>
              <a:solidFill>
                <a:srgbClr val="85AF4B"/>
              </a:solidFill>
            </p:spPr>
            <p:txBody>
              <a:bodyPr wrap="square" tIns="36000" bIns="36000" rtlCol="0" anchor="ctr">
                <a:noAutofit/>
              </a:bodyPr>
              <a:lstStyle/>
              <a:p>
                <a:pPr algn="ctr"/>
                <a:r>
                  <a:rPr kumimoji="1" lang="en-US" altLang="ko-KR" sz="1200">
                    <a:solidFill>
                      <a:schemeClr val="bg1"/>
                    </a:solidFill>
                    <a:ea typeface="HGGGothicssi 60g"/>
                  </a:rPr>
                  <a:t>B</a:t>
                </a:r>
                <a:endParaRPr kumimoji="1" lang="ko-KR" altLang="en-US" sz="1200">
                  <a:solidFill>
                    <a:schemeClr val="bg1"/>
                  </a:solidFill>
                  <a:ea typeface="HGGGothicssi 60g"/>
                </a:endParaRPr>
              </a:p>
            </p:txBody>
          </p:sp>
          <p:sp>
            <p:nvSpPr>
              <p:cNvPr id="12" name="TextBox 11">
                <a:extLst>
                  <a:ext uri="{FF2B5EF4-FFF2-40B4-BE49-F238E27FC236}">
                    <a16:creationId xmlns:a16="http://schemas.microsoft.com/office/drawing/2014/main" id="{0E4653B4-DC6E-636B-3B05-BC68014178D2}"/>
                  </a:ext>
                </a:extLst>
              </p:cNvPr>
              <p:cNvSpPr txBox="1"/>
              <p:nvPr/>
            </p:nvSpPr>
            <p:spPr>
              <a:xfrm>
                <a:off x="4692476" y="5263489"/>
                <a:ext cx="806938" cy="292388"/>
              </a:xfrm>
              <a:prstGeom prst="rect">
                <a:avLst/>
              </a:prstGeom>
              <a:noFill/>
            </p:spPr>
            <p:txBody>
              <a:bodyPr wrap="square" rtlCol="0">
                <a:spAutoFit/>
              </a:bodyPr>
              <a:lstStyle/>
              <a:p>
                <a:r>
                  <a:rPr lang="en-US" altLang="ko-KR" sz="1300"/>
                  <a:t>Swin-T</a:t>
                </a:r>
                <a:endParaRPr lang="ko-KR" altLang="en-US" sz="1300"/>
              </a:p>
            </p:txBody>
          </p:sp>
        </p:grpSp>
        <p:pic>
          <p:nvPicPr>
            <p:cNvPr id="13" name="그림 31">
              <a:extLst>
                <a:ext uri="{FF2B5EF4-FFF2-40B4-BE49-F238E27FC236}">
                  <a16:creationId xmlns:a16="http://schemas.microsoft.com/office/drawing/2014/main" id="{8C321C6B-18BA-6EF6-0A8A-AC9F0BD4EA84}"/>
                </a:ext>
              </a:extLst>
            </p:cNvPr>
            <p:cNvPicPr>
              <a:picLocks noChangeAspect="1"/>
            </p:cNvPicPr>
            <p:nvPr/>
          </p:nvPicPr>
          <p:blipFill>
            <a:blip r:embed="rId4"/>
            <a:stretch>
              <a:fillRect/>
            </a:stretch>
          </p:blipFill>
          <p:spPr>
            <a:xfrm>
              <a:off x="9325401" y="3755865"/>
              <a:ext cx="2321008" cy="2606045"/>
            </a:xfrm>
            <a:prstGeom prst="rect">
              <a:avLst/>
            </a:prstGeom>
          </p:spPr>
        </p:pic>
        <p:grpSp>
          <p:nvGrpSpPr>
            <p:cNvPr id="14" name="그룹 13">
              <a:extLst>
                <a:ext uri="{FF2B5EF4-FFF2-40B4-BE49-F238E27FC236}">
                  <a16:creationId xmlns:a16="http://schemas.microsoft.com/office/drawing/2014/main" id="{E352DA3D-2F56-0081-D307-E2D057DB64AA}"/>
                </a:ext>
              </a:extLst>
            </p:cNvPr>
            <p:cNvGrpSpPr/>
            <p:nvPr/>
          </p:nvGrpSpPr>
          <p:grpSpPr>
            <a:xfrm>
              <a:off x="9816433" y="6429087"/>
              <a:ext cx="1338945" cy="292388"/>
              <a:chOff x="9808106" y="5263489"/>
              <a:chExt cx="1338945" cy="292388"/>
            </a:xfrm>
          </p:grpSpPr>
          <p:sp>
            <p:nvSpPr>
              <p:cNvPr id="15" name="타원 29">
                <a:extLst>
                  <a:ext uri="{FF2B5EF4-FFF2-40B4-BE49-F238E27FC236}">
                    <a16:creationId xmlns:a16="http://schemas.microsoft.com/office/drawing/2014/main" id="{341C1EB5-75E0-EAB1-BBE8-378C8A45FC83}"/>
                  </a:ext>
                </a:extLst>
              </p:cNvPr>
              <p:cNvSpPr/>
              <p:nvPr/>
            </p:nvSpPr>
            <p:spPr>
              <a:xfrm>
                <a:off x="9808106" y="5319683"/>
                <a:ext cx="180000" cy="180000"/>
              </a:xfrm>
              <a:prstGeom prst="ellipse">
                <a:avLst/>
              </a:prstGeom>
              <a:solidFill>
                <a:srgbClr val="85AF4B"/>
              </a:solidFill>
            </p:spPr>
            <p:txBody>
              <a:bodyPr wrap="square" tIns="36000" bIns="36000" rtlCol="0" anchor="ctr">
                <a:noAutofit/>
              </a:bodyPr>
              <a:lstStyle/>
              <a:p>
                <a:pPr algn="ctr"/>
                <a:r>
                  <a:rPr kumimoji="1" lang="en-US" altLang="ko-KR" sz="1200">
                    <a:solidFill>
                      <a:schemeClr val="bg1"/>
                    </a:solidFill>
                    <a:ea typeface="HGGGothicssi 60g"/>
                  </a:rPr>
                  <a:t>D</a:t>
                </a:r>
                <a:endParaRPr kumimoji="1" lang="ko-KR" altLang="en-US" sz="1200">
                  <a:solidFill>
                    <a:schemeClr val="bg1"/>
                  </a:solidFill>
                  <a:ea typeface="HGGGothicssi 60g"/>
                </a:endParaRPr>
              </a:p>
            </p:txBody>
          </p:sp>
          <p:sp>
            <p:nvSpPr>
              <p:cNvPr id="16" name="TextBox 15">
                <a:extLst>
                  <a:ext uri="{FF2B5EF4-FFF2-40B4-BE49-F238E27FC236}">
                    <a16:creationId xmlns:a16="http://schemas.microsoft.com/office/drawing/2014/main" id="{275D7671-BC76-0C9F-7373-38EF38405AED}"/>
                  </a:ext>
                </a:extLst>
              </p:cNvPr>
              <p:cNvSpPr txBox="1"/>
              <p:nvPr/>
            </p:nvSpPr>
            <p:spPr>
              <a:xfrm>
                <a:off x="9988106" y="5263489"/>
                <a:ext cx="1158945" cy="292388"/>
              </a:xfrm>
              <a:prstGeom prst="rect">
                <a:avLst/>
              </a:prstGeom>
              <a:noFill/>
            </p:spPr>
            <p:txBody>
              <a:bodyPr wrap="square" rtlCol="0">
                <a:spAutoFit/>
              </a:bodyPr>
              <a:lstStyle/>
              <a:p>
                <a:r>
                  <a:rPr lang="en-US" altLang="ko-KR" sz="1300"/>
                  <a:t>Mixformer</a:t>
                </a:r>
                <a:endParaRPr lang="ko-KR" altLang="en-US" sz="1300"/>
              </a:p>
            </p:txBody>
          </p:sp>
        </p:grpSp>
        <p:pic>
          <p:nvPicPr>
            <p:cNvPr id="17" name="그림 16">
              <a:extLst>
                <a:ext uri="{FF2B5EF4-FFF2-40B4-BE49-F238E27FC236}">
                  <a16:creationId xmlns:a16="http://schemas.microsoft.com/office/drawing/2014/main" id="{A7B45C4A-2405-32DF-167B-494B00A146C5}"/>
                </a:ext>
              </a:extLst>
            </p:cNvPr>
            <p:cNvPicPr>
              <a:picLocks noChangeAspect="1"/>
            </p:cNvPicPr>
            <p:nvPr/>
          </p:nvPicPr>
          <p:blipFill>
            <a:blip r:embed="rId5"/>
            <a:stretch>
              <a:fillRect/>
            </a:stretch>
          </p:blipFill>
          <p:spPr>
            <a:xfrm>
              <a:off x="6956722" y="4206715"/>
              <a:ext cx="2020563" cy="978819"/>
            </a:xfrm>
            <a:prstGeom prst="rect">
              <a:avLst/>
            </a:prstGeom>
          </p:spPr>
        </p:pic>
        <p:pic>
          <p:nvPicPr>
            <p:cNvPr id="18" name="그림 18">
              <a:extLst>
                <a:ext uri="{FF2B5EF4-FFF2-40B4-BE49-F238E27FC236}">
                  <a16:creationId xmlns:a16="http://schemas.microsoft.com/office/drawing/2014/main" id="{BBAFE604-69A1-6CD9-1480-4F967C3171A8}"/>
                </a:ext>
              </a:extLst>
            </p:cNvPr>
            <p:cNvPicPr>
              <a:picLocks noChangeAspect="1"/>
            </p:cNvPicPr>
            <p:nvPr/>
          </p:nvPicPr>
          <p:blipFill>
            <a:blip r:embed="rId6"/>
            <a:stretch>
              <a:fillRect/>
            </a:stretch>
          </p:blipFill>
          <p:spPr>
            <a:xfrm>
              <a:off x="6978283" y="5208886"/>
              <a:ext cx="1977441" cy="1004582"/>
            </a:xfrm>
            <a:prstGeom prst="rect">
              <a:avLst/>
            </a:prstGeom>
          </p:spPr>
        </p:pic>
        <p:grpSp>
          <p:nvGrpSpPr>
            <p:cNvPr id="19" name="그룹 15">
              <a:extLst>
                <a:ext uri="{FF2B5EF4-FFF2-40B4-BE49-F238E27FC236}">
                  <a16:creationId xmlns:a16="http://schemas.microsoft.com/office/drawing/2014/main" id="{EC77CD93-382C-10DF-9CF7-615821FC8EC2}"/>
                </a:ext>
              </a:extLst>
            </p:cNvPr>
            <p:cNvGrpSpPr/>
            <p:nvPr/>
          </p:nvGrpSpPr>
          <p:grpSpPr>
            <a:xfrm>
              <a:off x="7213366" y="6429087"/>
              <a:ext cx="1507275" cy="292388"/>
              <a:chOff x="7217317" y="5263489"/>
              <a:chExt cx="1507275" cy="292388"/>
            </a:xfrm>
          </p:grpSpPr>
          <p:sp>
            <p:nvSpPr>
              <p:cNvPr id="20" name="타원 22">
                <a:extLst>
                  <a:ext uri="{FF2B5EF4-FFF2-40B4-BE49-F238E27FC236}">
                    <a16:creationId xmlns:a16="http://schemas.microsoft.com/office/drawing/2014/main" id="{29B92538-E9F5-C59C-E24A-ADBF0425962E}"/>
                  </a:ext>
                </a:extLst>
              </p:cNvPr>
              <p:cNvSpPr/>
              <p:nvPr/>
            </p:nvSpPr>
            <p:spPr>
              <a:xfrm>
                <a:off x="7217317" y="5319683"/>
                <a:ext cx="180000" cy="180000"/>
              </a:xfrm>
              <a:prstGeom prst="ellipse">
                <a:avLst/>
              </a:prstGeom>
              <a:solidFill>
                <a:srgbClr val="85AF4B"/>
              </a:solidFill>
            </p:spPr>
            <p:txBody>
              <a:bodyPr wrap="square" tIns="36000" bIns="36000" rtlCol="0" anchor="ctr">
                <a:noAutofit/>
              </a:bodyPr>
              <a:lstStyle/>
              <a:p>
                <a:pPr algn="ctr"/>
                <a:r>
                  <a:rPr kumimoji="1" lang="en-US" altLang="ko-KR" sz="1200">
                    <a:solidFill>
                      <a:schemeClr val="bg1"/>
                    </a:solidFill>
                    <a:ea typeface="HGGGothicssi 60g"/>
                  </a:rPr>
                  <a:t>C</a:t>
                </a:r>
                <a:endParaRPr kumimoji="1" lang="ko-KR" altLang="en-US" sz="1200">
                  <a:solidFill>
                    <a:schemeClr val="bg1"/>
                  </a:solidFill>
                  <a:ea typeface="HGGGothicssi 60g"/>
                </a:endParaRPr>
              </a:p>
            </p:txBody>
          </p:sp>
          <p:sp>
            <p:nvSpPr>
              <p:cNvPr id="21" name="TextBox 20">
                <a:extLst>
                  <a:ext uri="{FF2B5EF4-FFF2-40B4-BE49-F238E27FC236}">
                    <a16:creationId xmlns:a16="http://schemas.microsoft.com/office/drawing/2014/main" id="{1A3F2BB9-EAC2-8852-3DD5-B7E5A1F7F9E4}"/>
                  </a:ext>
                </a:extLst>
              </p:cNvPr>
              <p:cNvSpPr txBox="1"/>
              <p:nvPr/>
            </p:nvSpPr>
            <p:spPr>
              <a:xfrm>
                <a:off x="7427799" y="5263489"/>
                <a:ext cx="1296793" cy="292388"/>
              </a:xfrm>
              <a:prstGeom prst="rect">
                <a:avLst/>
              </a:prstGeom>
              <a:noFill/>
            </p:spPr>
            <p:txBody>
              <a:bodyPr wrap="square" rtlCol="0">
                <a:spAutoFit/>
              </a:bodyPr>
              <a:lstStyle/>
              <a:p>
                <a:r>
                  <a:rPr lang="en-US" altLang="ko-KR" sz="1300"/>
                  <a:t>DynamicViT</a:t>
                </a:r>
                <a:endParaRPr lang="ko-KR" altLang="en-US" sz="1300"/>
              </a:p>
            </p:txBody>
          </p:sp>
        </p:grpSp>
      </p:grpSp>
    </p:spTree>
    <p:extLst>
      <p:ext uri="{BB962C8B-B14F-4D97-AF65-F5344CB8AC3E}">
        <p14:creationId xmlns:p14="http://schemas.microsoft.com/office/powerpoint/2010/main" val="3366796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8B53-4B0F-E225-09AE-D1CD267F35BC}"/>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BCE86A3B-1C6D-14D2-8BD3-55B55FF7B9E3}"/>
              </a:ext>
            </a:extLst>
          </p:cNvPr>
          <p:cNvSpPr>
            <a:spLocks noGrp="1"/>
          </p:cNvSpPr>
          <p:nvPr>
            <p:ph idx="1"/>
          </p:nvPr>
        </p:nvSpPr>
        <p:spPr/>
        <p:txBody>
          <a:bodyPr>
            <a:normAutofit/>
          </a:bodyPr>
          <a:lstStyle/>
          <a:p>
            <a:pPr marL="0" indent="0" algn="just">
              <a:buNone/>
            </a:pPr>
            <a:r>
              <a:rPr lang="en-US" sz="2400" dirty="0"/>
              <a:t>Self-Attention mechanism:</a:t>
            </a:r>
          </a:p>
          <a:p>
            <a:pPr lvl="1" algn="just">
              <a:buFont typeface="+mj-lt"/>
              <a:buAutoNum type="arabicPeriod"/>
            </a:pPr>
            <a:r>
              <a:rPr lang="en-US" sz="2000" dirty="0"/>
              <a:t>Query-key </a:t>
            </a:r>
            <a:r>
              <a:rPr lang="en-US" sz="2000" b="1" dirty="0">
                <a:solidFill>
                  <a:srgbClr val="FF0000"/>
                </a:solidFill>
              </a:rPr>
              <a:t>interactions</a:t>
            </a:r>
            <a:r>
              <a:rPr lang="en-US" sz="2000" dirty="0"/>
              <a:t> to </a:t>
            </a:r>
            <a:r>
              <a:rPr lang="en-US" sz="2000" b="1" dirty="0"/>
              <a:t>compute the attention scores</a:t>
            </a:r>
            <a:r>
              <a:rPr lang="en-US" sz="2000" dirty="0"/>
              <a:t>.</a:t>
            </a:r>
          </a:p>
          <a:p>
            <a:pPr marL="914400" lvl="2" algn="just"/>
            <a:r>
              <a:rPr lang="en-US" sz="1800" dirty="0"/>
              <a:t>The attention scores for different queries are non-shareable.</a:t>
            </a:r>
          </a:p>
          <a:p>
            <a:pPr lvl="1" algn="just">
              <a:buFont typeface="+mj-lt"/>
              <a:buAutoNum type="arabicPeriod"/>
            </a:pPr>
            <a:r>
              <a:rPr lang="en-US" sz="2000" dirty="0"/>
              <a:t>Query-value </a:t>
            </a:r>
            <a:r>
              <a:rPr lang="en-US" sz="2000" b="1" dirty="0">
                <a:solidFill>
                  <a:srgbClr val="FFC000"/>
                </a:solidFill>
              </a:rPr>
              <a:t>aggregations</a:t>
            </a:r>
            <a:r>
              <a:rPr lang="en-US" sz="2000" dirty="0"/>
              <a:t> to </a:t>
            </a:r>
            <a:r>
              <a:rPr lang="en-US" sz="2000" b="1" dirty="0"/>
              <a:t>capture the context </a:t>
            </a:r>
            <a:r>
              <a:rPr lang="en-US" sz="2000" dirty="0"/>
              <a:t>from other tokens.</a:t>
            </a:r>
          </a:p>
          <a:p>
            <a:pPr marL="800100" lvl="1" indent="-342900" algn="just">
              <a:buFont typeface="Wingdings" panose="05000000000000000000" pitchFamily="2" charset="2"/>
              <a:buChar char="à"/>
            </a:pPr>
            <a:r>
              <a:rPr lang="en-US" sz="2000" dirty="0"/>
              <a:t>Such </a:t>
            </a:r>
            <a:r>
              <a:rPr lang="en-US" sz="2000" b="1" dirty="0"/>
              <a:t>heavy</a:t>
            </a:r>
            <a:r>
              <a:rPr lang="en-US" sz="2000" dirty="0"/>
              <a:t> </a:t>
            </a:r>
            <a:r>
              <a:rPr lang="en-US" sz="2000" b="1" dirty="0"/>
              <a:t>interactions</a:t>
            </a:r>
            <a:r>
              <a:rPr lang="en-US" sz="2000" dirty="0"/>
              <a:t> and </a:t>
            </a:r>
            <a:r>
              <a:rPr lang="en-US" sz="2000" b="1" dirty="0"/>
              <a:t>aggregations </a:t>
            </a:r>
            <a:r>
              <a:rPr lang="en-US" sz="2000" dirty="0"/>
              <a:t>are necessary?</a:t>
            </a:r>
          </a:p>
          <a:p>
            <a:pPr algn="just"/>
            <a:endParaRPr lang="en-US" sz="2400" dirty="0"/>
          </a:p>
        </p:txBody>
      </p:sp>
      <p:sp>
        <p:nvSpPr>
          <p:cNvPr id="4" name="Slide Number Placeholder 3">
            <a:extLst>
              <a:ext uri="{FF2B5EF4-FFF2-40B4-BE49-F238E27FC236}">
                <a16:creationId xmlns:a16="http://schemas.microsoft.com/office/drawing/2014/main" id="{C8D072D2-A1C8-12DC-7646-1897FA2C8882}"/>
              </a:ext>
            </a:extLst>
          </p:cNvPr>
          <p:cNvSpPr>
            <a:spLocks noGrp="1"/>
          </p:cNvSpPr>
          <p:nvPr>
            <p:ph type="sldNum" sz="quarter" idx="12"/>
          </p:nvPr>
        </p:nvSpPr>
        <p:spPr/>
        <p:txBody>
          <a:bodyPr/>
          <a:lstStyle/>
          <a:p>
            <a:fld id="{84686879-1D40-489B-ABA1-A4725E29CB10}" type="slidenum">
              <a:rPr lang="en-US" smtClean="0"/>
              <a:t>7</a:t>
            </a:fld>
            <a:endParaRPr lang="en-US"/>
          </a:p>
        </p:txBody>
      </p:sp>
      <p:grpSp>
        <p:nvGrpSpPr>
          <p:cNvPr id="39" name="Group 38">
            <a:extLst>
              <a:ext uri="{FF2B5EF4-FFF2-40B4-BE49-F238E27FC236}">
                <a16:creationId xmlns:a16="http://schemas.microsoft.com/office/drawing/2014/main" id="{490D9364-E2B3-B882-A1D3-F4BE890F8D87}"/>
              </a:ext>
            </a:extLst>
          </p:cNvPr>
          <p:cNvGrpSpPr/>
          <p:nvPr/>
        </p:nvGrpSpPr>
        <p:grpSpPr>
          <a:xfrm>
            <a:off x="1388499" y="3505200"/>
            <a:ext cx="8814121" cy="3428005"/>
            <a:chOff x="1388499" y="3429000"/>
            <a:chExt cx="8814121" cy="3428005"/>
          </a:xfrm>
        </p:grpSpPr>
        <p:pic>
          <p:nvPicPr>
            <p:cNvPr id="25" name="Picture 24">
              <a:extLst>
                <a:ext uri="{FF2B5EF4-FFF2-40B4-BE49-F238E27FC236}">
                  <a16:creationId xmlns:a16="http://schemas.microsoft.com/office/drawing/2014/main" id="{D78877C7-C170-1FFA-13E6-CDD48AE255A5}"/>
                </a:ext>
              </a:extLst>
            </p:cNvPr>
            <p:cNvPicPr>
              <a:picLocks noChangeAspect="1"/>
            </p:cNvPicPr>
            <p:nvPr/>
          </p:nvPicPr>
          <p:blipFill rotWithShape="1">
            <a:blip r:embed="rId2"/>
            <a:srcRect l="2500" r="65132" b="20990"/>
            <a:stretch/>
          </p:blipFill>
          <p:spPr>
            <a:xfrm>
              <a:off x="1607260" y="3429000"/>
              <a:ext cx="3108960" cy="3428005"/>
            </a:xfrm>
            <a:prstGeom prst="rect">
              <a:avLst/>
            </a:prstGeom>
          </p:spPr>
        </p:pic>
        <p:sp>
          <p:nvSpPr>
            <p:cNvPr id="32" name="Rectangle: Rounded Corners 31">
              <a:extLst>
                <a:ext uri="{FF2B5EF4-FFF2-40B4-BE49-F238E27FC236}">
                  <a16:creationId xmlns:a16="http://schemas.microsoft.com/office/drawing/2014/main" id="{BDC084F2-D2AE-2D94-B983-87319E9590E0}"/>
                </a:ext>
              </a:extLst>
            </p:cNvPr>
            <p:cNvSpPr/>
            <p:nvPr/>
          </p:nvSpPr>
          <p:spPr>
            <a:xfrm>
              <a:off x="1720850" y="5356225"/>
              <a:ext cx="1990725" cy="771525"/>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1420C40-1E3D-3B6C-6196-9B5060549893}"/>
                </a:ext>
              </a:extLst>
            </p:cNvPr>
            <p:cNvSpPr/>
            <p:nvPr/>
          </p:nvSpPr>
          <p:spPr>
            <a:xfrm>
              <a:off x="1952626" y="4143375"/>
              <a:ext cx="2652712" cy="881063"/>
            </a:xfrm>
            <a:prstGeom prst="roundRect">
              <a:avLst/>
            </a:pr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타원 32">
              <a:extLst>
                <a:ext uri="{FF2B5EF4-FFF2-40B4-BE49-F238E27FC236}">
                  <a16:creationId xmlns:a16="http://schemas.microsoft.com/office/drawing/2014/main" id="{C2A23EC4-5753-1F24-7856-DF1D7456E1D5}"/>
                </a:ext>
              </a:extLst>
            </p:cNvPr>
            <p:cNvSpPr/>
            <p:nvPr/>
          </p:nvSpPr>
          <p:spPr>
            <a:xfrm>
              <a:off x="1388499" y="5663100"/>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sp>
          <p:nvSpPr>
            <p:cNvPr id="35" name="타원 33">
              <a:extLst>
                <a:ext uri="{FF2B5EF4-FFF2-40B4-BE49-F238E27FC236}">
                  <a16:creationId xmlns:a16="http://schemas.microsoft.com/office/drawing/2014/main" id="{28BE26F0-4D55-D2DF-0EB9-DD6E7B69033B}"/>
                </a:ext>
              </a:extLst>
            </p:cNvPr>
            <p:cNvSpPr/>
            <p:nvPr/>
          </p:nvSpPr>
          <p:spPr>
            <a:xfrm>
              <a:off x="1388499" y="4493906"/>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grpSp>
          <p:nvGrpSpPr>
            <p:cNvPr id="38" name="Group 37">
              <a:extLst>
                <a:ext uri="{FF2B5EF4-FFF2-40B4-BE49-F238E27FC236}">
                  <a16:creationId xmlns:a16="http://schemas.microsoft.com/office/drawing/2014/main" id="{7BEAB656-3727-BEED-3858-C5A62BFF9B41}"/>
                </a:ext>
              </a:extLst>
            </p:cNvPr>
            <p:cNvGrpSpPr/>
            <p:nvPr/>
          </p:nvGrpSpPr>
          <p:grpSpPr>
            <a:xfrm>
              <a:off x="4716220" y="3526438"/>
              <a:ext cx="5486400" cy="3223802"/>
              <a:chOff x="4716220" y="3614518"/>
              <a:chExt cx="5486400" cy="3223802"/>
            </a:xfrm>
          </p:grpSpPr>
          <p:grpSp>
            <p:nvGrpSpPr>
              <p:cNvPr id="30" name="Group 29">
                <a:extLst>
                  <a:ext uri="{FF2B5EF4-FFF2-40B4-BE49-F238E27FC236}">
                    <a16:creationId xmlns:a16="http://schemas.microsoft.com/office/drawing/2014/main" id="{27DB06E4-1027-2F12-CD7B-A52F7F8817AC}"/>
                  </a:ext>
                </a:extLst>
              </p:cNvPr>
              <p:cNvGrpSpPr>
                <a:grpSpLocks noChangeAspect="1"/>
              </p:cNvGrpSpPr>
              <p:nvPr/>
            </p:nvGrpSpPr>
            <p:grpSpPr>
              <a:xfrm>
                <a:off x="4716220" y="3614518"/>
                <a:ext cx="5486400" cy="3002456"/>
                <a:chOff x="4716220" y="3891145"/>
                <a:chExt cx="5486400" cy="3002456"/>
              </a:xfrm>
            </p:grpSpPr>
            <p:pic>
              <p:nvPicPr>
                <p:cNvPr id="24" name="Picture 23">
                  <a:extLst>
                    <a:ext uri="{FF2B5EF4-FFF2-40B4-BE49-F238E27FC236}">
                      <a16:creationId xmlns:a16="http://schemas.microsoft.com/office/drawing/2014/main" id="{49CB67EC-484B-8025-0448-1AFD00967EAE}"/>
                    </a:ext>
                  </a:extLst>
                </p:cNvPr>
                <p:cNvPicPr>
                  <a:picLocks noChangeAspect="1"/>
                </p:cNvPicPr>
                <p:nvPr/>
              </p:nvPicPr>
              <p:blipFill rotWithShape="1">
                <a:blip r:embed="rId3"/>
                <a:srcRect l="1579" r="50000" b="44919"/>
                <a:stretch/>
              </p:blipFill>
              <p:spPr>
                <a:xfrm>
                  <a:off x="4716220" y="4069184"/>
                  <a:ext cx="5486400" cy="2824417"/>
                </a:xfrm>
                <a:prstGeom prst="rect">
                  <a:avLst/>
                </a:prstGeom>
              </p:spPr>
            </p:pic>
            <p:pic>
              <p:nvPicPr>
                <p:cNvPr id="28" name="Picture 27">
                  <a:extLst>
                    <a:ext uri="{FF2B5EF4-FFF2-40B4-BE49-F238E27FC236}">
                      <a16:creationId xmlns:a16="http://schemas.microsoft.com/office/drawing/2014/main" id="{4C59CA60-8591-94E8-803D-BC497C88D27C}"/>
                    </a:ext>
                  </a:extLst>
                </p:cNvPr>
                <p:cNvPicPr>
                  <a:picLocks noChangeAspect="1"/>
                </p:cNvPicPr>
                <p:nvPr/>
              </p:nvPicPr>
              <p:blipFill rotWithShape="1">
                <a:blip r:embed="rId4"/>
                <a:srcRect r="65706"/>
                <a:stretch/>
              </p:blipFill>
              <p:spPr>
                <a:xfrm>
                  <a:off x="5414176" y="3891145"/>
                  <a:ext cx="1409367" cy="274320"/>
                </a:xfrm>
                <a:prstGeom prst="rect">
                  <a:avLst/>
                </a:prstGeom>
              </p:spPr>
            </p:pic>
            <p:pic>
              <p:nvPicPr>
                <p:cNvPr id="29" name="Picture 28">
                  <a:extLst>
                    <a:ext uri="{FF2B5EF4-FFF2-40B4-BE49-F238E27FC236}">
                      <a16:creationId xmlns:a16="http://schemas.microsoft.com/office/drawing/2014/main" id="{965ABCE7-E006-636F-5F7D-251C4CC3E83F}"/>
                    </a:ext>
                  </a:extLst>
                </p:cNvPr>
                <p:cNvPicPr>
                  <a:picLocks noChangeAspect="1"/>
                </p:cNvPicPr>
                <p:nvPr/>
              </p:nvPicPr>
              <p:blipFill rotWithShape="1">
                <a:blip r:embed="rId4"/>
                <a:srcRect l="43692"/>
                <a:stretch/>
              </p:blipFill>
              <p:spPr>
                <a:xfrm>
                  <a:off x="7683420" y="3891145"/>
                  <a:ext cx="2314020" cy="274320"/>
                </a:xfrm>
                <a:prstGeom prst="rect">
                  <a:avLst/>
                </a:prstGeom>
              </p:spPr>
            </p:pic>
          </p:grpSp>
          <p:sp>
            <p:nvSpPr>
              <p:cNvPr id="36" name="타원 32">
                <a:extLst>
                  <a:ext uri="{FF2B5EF4-FFF2-40B4-BE49-F238E27FC236}">
                    <a16:creationId xmlns:a16="http://schemas.microsoft.com/office/drawing/2014/main" id="{017A8EB6-9591-DD9C-182C-6633AB28083F}"/>
                  </a:ext>
                </a:extLst>
              </p:cNvPr>
              <p:cNvSpPr/>
              <p:nvPr/>
            </p:nvSpPr>
            <p:spPr>
              <a:xfrm>
                <a:off x="6686383" y="6564000"/>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sp>
            <p:nvSpPr>
              <p:cNvPr id="37" name="타원 33">
                <a:extLst>
                  <a:ext uri="{FF2B5EF4-FFF2-40B4-BE49-F238E27FC236}">
                    <a16:creationId xmlns:a16="http://schemas.microsoft.com/office/drawing/2014/main" id="{5F0DE35E-36C0-4A64-20D5-5B8DB98B9FEB}"/>
                  </a:ext>
                </a:extLst>
              </p:cNvPr>
              <p:cNvSpPr/>
              <p:nvPr/>
            </p:nvSpPr>
            <p:spPr>
              <a:xfrm>
                <a:off x="8587740" y="6564000"/>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grpSp>
      </p:grpSp>
    </p:spTree>
    <p:extLst>
      <p:ext uri="{BB962C8B-B14F-4D97-AF65-F5344CB8AC3E}">
        <p14:creationId xmlns:p14="http://schemas.microsoft.com/office/powerpoint/2010/main" val="245873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C369-9F46-3B22-C88B-741053DB43A2}"/>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60DCA7B0-C872-E1B7-E330-23DAD2AF4F09}"/>
              </a:ext>
            </a:extLst>
          </p:cNvPr>
          <p:cNvSpPr>
            <a:spLocks noGrp="1"/>
          </p:cNvSpPr>
          <p:nvPr>
            <p:ph idx="1"/>
          </p:nvPr>
        </p:nvSpPr>
        <p:spPr/>
        <p:txBody>
          <a:bodyPr>
            <a:normAutofit/>
          </a:bodyPr>
          <a:lstStyle/>
          <a:p>
            <a:pPr marL="0" indent="0" algn="just">
              <a:buNone/>
            </a:pPr>
            <a:r>
              <a:rPr lang="en-US" sz="2400" dirty="0"/>
              <a:t>(Proposed) Focal Modulation mechanism:</a:t>
            </a:r>
          </a:p>
          <a:p>
            <a:pPr lvl="1" algn="just">
              <a:buAutoNum type="arabicPeriod"/>
            </a:pPr>
            <a:r>
              <a:rPr lang="en-US" sz="2000" dirty="0"/>
              <a:t> </a:t>
            </a:r>
            <a:r>
              <a:rPr lang="en-US" sz="2000" b="1" dirty="0">
                <a:solidFill>
                  <a:srgbClr val="FFC000"/>
                </a:solidFill>
              </a:rPr>
              <a:t>Aggregates</a:t>
            </a:r>
            <a:r>
              <a:rPr lang="en-US" sz="2000" dirty="0"/>
              <a:t> </a:t>
            </a:r>
            <a:r>
              <a:rPr lang="en-US" sz="2000" b="1" dirty="0"/>
              <a:t>contexts focally </a:t>
            </a:r>
            <a:r>
              <a:rPr lang="en-US" sz="2000" dirty="0"/>
              <a:t>around each query </a:t>
            </a:r>
            <a:r>
              <a:rPr lang="en-US" sz="2000" b="1" dirty="0"/>
              <a:t>into modulators</a:t>
            </a:r>
          </a:p>
          <a:p>
            <a:pPr marL="914400" lvl="2" algn="just">
              <a:buFont typeface="Courier New" panose="02070309020205020404" pitchFamily="49" charset="0"/>
              <a:buChar char="o"/>
            </a:pPr>
            <a:r>
              <a:rPr lang="en-US" sz="1800" dirty="0"/>
              <a:t>With shared, query-agnostic depth-wise convolution operator.</a:t>
            </a:r>
          </a:p>
          <a:p>
            <a:pPr lvl="1" algn="just">
              <a:buAutoNum type="arabicPeriod"/>
            </a:pPr>
            <a:r>
              <a:rPr lang="en-US" sz="2000" dirty="0"/>
              <a:t> Adaptively </a:t>
            </a:r>
            <a:r>
              <a:rPr lang="en-US" sz="2000" b="1" dirty="0">
                <a:solidFill>
                  <a:srgbClr val="FF0000"/>
                </a:solidFill>
              </a:rPr>
              <a:t>injects </a:t>
            </a:r>
            <a:r>
              <a:rPr lang="en-US" sz="2000" b="1" dirty="0"/>
              <a:t>them into query tokens.</a:t>
            </a:r>
          </a:p>
          <a:p>
            <a:pPr marL="800100" lvl="1" indent="-342900" algn="just">
              <a:buFont typeface="Wingdings" panose="05000000000000000000" pitchFamily="2" charset="2"/>
              <a:buChar char="à"/>
            </a:pPr>
            <a:r>
              <a:rPr lang="en-US" sz="2000" dirty="0"/>
              <a:t>Reverse the order and turn both processes lightweight.</a:t>
            </a:r>
          </a:p>
          <a:p>
            <a:pPr marL="457200" lvl="1" indent="0" algn="just">
              <a:buNone/>
            </a:pPr>
            <a:endParaRPr lang="en-US" sz="2000" dirty="0"/>
          </a:p>
          <a:p>
            <a:pPr algn="just"/>
            <a:endParaRPr lang="en-US" sz="2400" dirty="0"/>
          </a:p>
        </p:txBody>
      </p:sp>
      <p:sp>
        <p:nvSpPr>
          <p:cNvPr id="4" name="Slide Number Placeholder 3">
            <a:extLst>
              <a:ext uri="{FF2B5EF4-FFF2-40B4-BE49-F238E27FC236}">
                <a16:creationId xmlns:a16="http://schemas.microsoft.com/office/drawing/2014/main" id="{3CC824BC-164C-7D41-F894-C78E7127A35E}"/>
              </a:ext>
            </a:extLst>
          </p:cNvPr>
          <p:cNvSpPr>
            <a:spLocks noGrp="1"/>
          </p:cNvSpPr>
          <p:nvPr>
            <p:ph type="sldNum" sz="quarter" idx="12"/>
          </p:nvPr>
        </p:nvSpPr>
        <p:spPr/>
        <p:txBody>
          <a:bodyPr/>
          <a:lstStyle/>
          <a:p>
            <a:fld id="{84686879-1D40-489B-ABA1-A4725E29CB10}" type="slidenum">
              <a:rPr lang="en-US" smtClean="0"/>
              <a:t>8</a:t>
            </a:fld>
            <a:endParaRPr lang="en-US"/>
          </a:p>
        </p:txBody>
      </p:sp>
      <p:grpSp>
        <p:nvGrpSpPr>
          <p:cNvPr id="16" name="Group 15">
            <a:extLst>
              <a:ext uri="{FF2B5EF4-FFF2-40B4-BE49-F238E27FC236}">
                <a16:creationId xmlns:a16="http://schemas.microsoft.com/office/drawing/2014/main" id="{69F0BAF1-00A2-8146-A839-656173605723}"/>
              </a:ext>
            </a:extLst>
          </p:cNvPr>
          <p:cNvGrpSpPr/>
          <p:nvPr/>
        </p:nvGrpSpPr>
        <p:grpSpPr>
          <a:xfrm>
            <a:off x="2276476" y="3467100"/>
            <a:ext cx="8024421" cy="3429000"/>
            <a:chOff x="2276476" y="3429000"/>
            <a:chExt cx="8024421" cy="3429000"/>
          </a:xfrm>
        </p:grpSpPr>
        <p:pic>
          <p:nvPicPr>
            <p:cNvPr id="5" name="Picture 4">
              <a:extLst>
                <a:ext uri="{FF2B5EF4-FFF2-40B4-BE49-F238E27FC236}">
                  <a16:creationId xmlns:a16="http://schemas.microsoft.com/office/drawing/2014/main" id="{6D94D9BD-A97B-74BA-0D4D-D90A47E626CF}"/>
                </a:ext>
              </a:extLst>
            </p:cNvPr>
            <p:cNvPicPr>
              <a:picLocks noChangeAspect="1"/>
            </p:cNvPicPr>
            <p:nvPr/>
          </p:nvPicPr>
          <p:blipFill rotWithShape="1">
            <a:blip r:embed="rId2"/>
            <a:srcRect l="36329" r="42265" b="20990"/>
            <a:stretch/>
          </p:blipFill>
          <p:spPr>
            <a:xfrm>
              <a:off x="2276476" y="3429000"/>
              <a:ext cx="2056648" cy="3429000"/>
            </a:xfrm>
            <a:prstGeom prst="rect">
              <a:avLst/>
            </a:prstGeom>
          </p:spPr>
        </p:pic>
        <p:sp>
          <p:nvSpPr>
            <p:cNvPr id="8" name="타원 32">
              <a:extLst>
                <a:ext uri="{FF2B5EF4-FFF2-40B4-BE49-F238E27FC236}">
                  <a16:creationId xmlns:a16="http://schemas.microsoft.com/office/drawing/2014/main" id="{A18D12FA-5F0E-BFBF-F033-3AD8043DC260}"/>
                </a:ext>
              </a:extLst>
            </p:cNvPr>
            <p:cNvSpPr/>
            <p:nvPr/>
          </p:nvSpPr>
          <p:spPr>
            <a:xfrm>
              <a:off x="4332373" y="4463019"/>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sp>
          <p:nvSpPr>
            <p:cNvPr id="9" name="타원 33">
              <a:extLst>
                <a:ext uri="{FF2B5EF4-FFF2-40B4-BE49-F238E27FC236}">
                  <a16:creationId xmlns:a16="http://schemas.microsoft.com/office/drawing/2014/main" id="{71DB4F4D-6452-B669-E1D3-0EEA24FBCA1E}"/>
                </a:ext>
              </a:extLst>
            </p:cNvPr>
            <p:cNvSpPr/>
            <p:nvPr/>
          </p:nvSpPr>
          <p:spPr>
            <a:xfrm>
              <a:off x="4333124" y="5474814"/>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grpSp>
          <p:nvGrpSpPr>
            <p:cNvPr id="15" name="Group 14">
              <a:extLst>
                <a:ext uri="{FF2B5EF4-FFF2-40B4-BE49-F238E27FC236}">
                  <a16:creationId xmlns:a16="http://schemas.microsoft.com/office/drawing/2014/main" id="{B3E3705C-7067-39AD-6CF3-72EFD0399DDA}"/>
                </a:ext>
              </a:extLst>
            </p:cNvPr>
            <p:cNvGrpSpPr/>
            <p:nvPr/>
          </p:nvGrpSpPr>
          <p:grpSpPr>
            <a:xfrm>
              <a:off x="4785576" y="3656108"/>
              <a:ext cx="5515321" cy="3095847"/>
              <a:chOff x="4785576" y="3647599"/>
              <a:chExt cx="5515321" cy="3095847"/>
            </a:xfrm>
          </p:grpSpPr>
          <p:pic>
            <p:nvPicPr>
              <p:cNvPr id="7" name="Picture 6">
                <a:extLst>
                  <a:ext uri="{FF2B5EF4-FFF2-40B4-BE49-F238E27FC236}">
                    <a16:creationId xmlns:a16="http://schemas.microsoft.com/office/drawing/2014/main" id="{4A791D2E-3C07-7374-1405-6F2D2DE21DC8}"/>
                  </a:ext>
                </a:extLst>
              </p:cNvPr>
              <p:cNvPicPr>
                <a:picLocks noChangeAspect="1"/>
              </p:cNvPicPr>
              <p:nvPr/>
            </p:nvPicPr>
            <p:blipFill rotWithShape="1">
              <a:blip r:embed="rId3"/>
              <a:srcRect l="50858" r="1564" b="45968"/>
              <a:stretch/>
            </p:blipFill>
            <p:spPr>
              <a:xfrm>
                <a:off x="4785576" y="3647599"/>
                <a:ext cx="5515321" cy="2834640"/>
              </a:xfrm>
              <a:prstGeom prst="rect">
                <a:avLst/>
              </a:prstGeom>
            </p:spPr>
          </p:pic>
          <p:sp>
            <p:nvSpPr>
              <p:cNvPr id="10" name="타원 32">
                <a:extLst>
                  <a:ext uri="{FF2B5EF4-FFF2-40B4-BE49-F238E27FC236}">
                    <a16:creationId xmlns:a16="http://schemas.microsoft.com/office/drawing/2014/main" id="{0A134E5D-DC34-1670-F3F2-B221CF06C67E}"/>
                  </a:ext>
                </a:extLst>
              </p:cNvPr>
              <p:cNvSpPr/>
              <p:nvPr/>
            </p:nvSpPr>
            <p:spPr>
              <a:xfrm>
                <a:off x="8528304" y="6464697"/>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sp>
            <p:nvSpPr>
              <p:cNvPr id="11" name="타원 33">
                <a:extLst>
                  <a:ext uri="{FF2B5EF4-FFF2-40B4-BE49-F238E27FC236}">
                    <a16:creationId xmlns:a16="http://schemas.microsoft.com/office/drawing/2014/main" id="{3D376D35-A6B8-AA6F-49D3-F51634C7352D}"/>
                  </a:ext>
                </a:extLst>
              </p:cNvPr>
              <p:cNvSpPr/>
              <p:nvPr/>
            </p:nvSpPr>
            <p:spPr>
              <a:xfrm>
                <a:off x="6732151" y="6469126"/>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grpSp>
        <p:sp>
          <p:nvSpPr>
            <p:cNvPr id="12" name="Rectangle: Rounded Corners 11">
              <a:extLst>
                <a:ext uri="{FF2B5EF4-FFF2-40B4-BE49-F238E27FC236}">
                  <a16:creationId xmlns:a16="http://schemas.microsoft.com/office/drawing/2014/main" id="{81D2D44B-947E-A6F1-B955-3225C078B199}"/>
                </a:ext>
              </a:extLst>
            </p:cNvPr>
            <p:cNvSpPr/>
            <p:nvPr/>
          </p:nvSpPr>
          <p:spPr>
            <a:xfrm>
              <a:off x="3225800" y="5118101"/>
              <a:ext cx="1057275" cy="984250"/>
            </a:xfrm>
            <a:prstGeom prst="roundRect">
              <a:avLst/>
            </a:pr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BE47FA3-2F0A-1BD9-F9C7-32FCB05FE52F}"/>
                </a:ext>
              </a:extLst>
            </p:cNvPr>
            <p:cNvSpPr/>
            <p:nvPr/>
          </p:nvSpPr>
          <p:spPr>
            <a:xfrm>
              <a:off x="2387601" y="4135439"/>
              <a:ext cx="1803400" cy="92948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312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EF52-AE61-BE0E-F9F5-7CDE6DA6F76F}"/>
              </a:ext>
            </a:extLst>
          </p:cNvPr>
          <p:cNvSpPr>
            <a:spLocks noGrp="1"/>
          </p:cNvSpPr>
          <p:nvPr>
            <p:ph type="title"/>
          </p:nvPr>
        </p:nvSpPr>
        <p:spPr/>
        <p:txBody>
          <a:bodyPr/>
          <a:lstStyle/>
          <a:p>
            <a:r>
              <a:rPr lang="en-US" dirty="0"/>
              <a:t>Focal Modulation Networks</a:t>
            </a:r>
          </a:p>
        </p:txBody>
      </p:sp>
      <p:sp>
        <p:nvSpPr>
          <p:cNvPr id="3" name="Content Placeholder 2">
            <a:extLst>
              <a:ext uri="{FF2B5EF4-FFF2-40B4-BE49-F238E27FC236}">
                <a16:creationId xmlns:a16="http://schemas.microsoft.com/office/drawing/2014/main" id="{BBB036FF-935D-57A7-2CDC-E47E49AC485E}"/>
              </a:ext>
            </a:extLst>
          </p:cNvPr>
          <p:cNvSpPr>
            <a:spLocks noGrp="1"/>
          </p:cNvSpPr>
          <p:nvPr>
            <p:ph idx="1"/>
          </p:nvPr>
        </p:nvSpPr>
        <p:spPr>
          <a:xfrm>
            <a:off x="838200" y="1825625"/>
            <a:ext cx="4742468" cy="4351338"/>
          </a:xfrm>
        </p:spPr>
        <p:txBody>
          <a:bodyPr>
            <a:normAutofit/>
          </a:bodyPr>
          <a:lstStyle/>
          <a:p>
            <a:pPr marL="0" indent="0" algn="just">
              <a:buNone/>
            </a:pPr>
            <a:r>
              <a:rPr kumimoji="1" lang="en-US" altLang="en-US" sz="2400" dirty="0"/>
              <a:t>Multi-scale hierarchical context aggregation approach:</a:t>
            </a:r>
          </a:p>
          <a:p>
            <a:pPr lvl="1" algn="just">
              <a:buFont typeface="+mj-lt"/>
              <a:buAutoNum type="arabicPeriod"/>
            </a:pPr>
            <a:r>
              <a:rPr kumimoji="1" lang="en-US" altLang="en-US" sz="2000" dirty="0"/>
              <a:t>Hierarchical contextualization</a:t>
            </a:r>
          </a:p>
          <a:p>
            <a:pPr marL="914400" lvl="2" algn="just">
              <a:buFont typeface="Courier New" panose="02070309020205020404" pitchFamily="49" charset="0"/>
              <a:buChar char="o"/>
            </a:pPr>
            <a:r>
              <a:rPr kumimoji="1" lang="en-US" altLang="en-US" sz="1800" b="1" dirty="0"/>
              <a:t>Extracts contexts from local to global ranges </a:t>
            </a:r>
            <a:r>
              <a:rPr kumimoji="1" lang="en-US" altLang="en-US" sz="1800" dirty="0"/>
              <a:t>at different levels of granularity.</a:t>
            </a:r>
          </a:p>
          <a:p>
            <a:pPr lvl="1" algn="just">
              <a:buFont typeface="+mj-lt"/>
              <a:buAutoNum type="arabicPeriod"/>
            </a:pPr>
            <a:r>
              <a:rPr kumimoji="1" lang="en-US" altLang="en-US" sz="2000" dirty="0"/>
              <a:t>Gated aggregation</a:t>
            </a:r>
          </a:p>
          <a:p>
            <a:pPr marL="914400" lvl="2" algn="just">
              <a:buFont typeface="Courier New" panose="02070309020205020404" pitchFamily="49" charset="0"/>
              <a:buChar char="o"/>
            </a:pPr>
            <a:r>
              <a:rPr kumimoji="1" lang="en-US" altLang="en-US" sz="1800" b="1" dirty="0"/>
              <a:t>Condenses all context features</a:t>
            </a:r>
            <a:r>
              <a:rPr kumimoji="1" lang="en-US" altLang="en-US" sz="1800" dirty="0"/>
              <a:t> at different granularity levels </a:t>
            </a:r>
            <a:r>
              <a:rPr kumimoji="1" lang="en-US" altLang="en-US" sz="1800" b="1" dirty="0"/>
              <a:t>into the modulator</a:t>
            </a:r>
            <a:r>
              <a:rPr kumimoji="1" lang="en-US" altLang="en-US" sz="1800" dirty="0"/>
              <a:t>.</a:t>
            </a:r>
          </a:p>
          <a:p>
            <a:pPr algn="just"/>
            <a:endParaRPr lang="en-US" dirty="0"/>
          </a:p>
        </p:txBody>
      </p:sp>
      <p:sp>
        <p:nvSpPr>
          <p:cNvPr id="4" name="Slide Number Placeholder 3">
            <a:extLst>
              <a:ext uri="{FF2B5EF4-FFF2-40B4-BE49-F238E27FC236}">
                <a16:creationId xmlns:a16="http://schemas.microsoft.com/office/drawing/2014/main" id="{19E7A498-01EE-879A-9CE5-9CB7D106AE44}"/>
              </a:ext>
            </a:extLst>
          </p:cNvPr>
          <p:cNvSpPr>
            <a:spLocks noGrp="1"/>
          </p:cNvSpPr>
          <p:nvPr>
            <p:ph type="sldNum" sz="quarter" idx="12"/>
          </p:nvPr>
        </p:nvSpPr>
        <p:spPr/>
        <p:txBody>
          <a:bodyPr/>
          <a:lstStyle/>
          <a:p>
            <a:fld id="{84686879-1D40-489B-ABA1-A4725E29CB10}" type="slidenum">
              <a:rPr lang="en-US" smtClean="0"/>
              <a:t>9</a:t>
            </a:fld>
            <a:endParaRPr lang="en-US"/>
          </a:p>
        </p:txBody>
      </p:sp>
      <p:grpSp>
        <p:nvGrpSpPr>
          <p:cNvPr id="17" name="Group 16">
            <a:extLst>
              <a:ext uri="{FF2B5EF4-FFF2-40B4-BE49-F238E27FC236}">
                <a16:creationId xmlns:a16="http://schemas.microsoft.com/office/drawing/2014/main" id="{24F3FBFC-62E2-3442-AED1-455FF1D101F5}"/>
              </a:ext>
            </a:extLst>
          </p:cNvPr>
          <p:cNvGrpSpPr/>
          <p:nvPr/>
        </p:nvGrpSpPr>
        <p:grpSpPr>
          <a:xfrm>
            <a:off x="6096000" y="1825625"/>
            <a:ext cx="5641365" cy="3635692"/>
            <a:chOff x="4343400" y="1690688"/>
            <a:chExt cx="5641365" cy="3635692"/>
          </a:xfrm>
        </p:grpSpPr>
        <p:pic>
          <p:nvPicPr>
            <p:cNvPr id="12" name="Picture 11">
              <a:extLst>
                <a:ext uri="{FF2B5EF4-FFF2-40B4-BE49-F238E27FC236}">
                  <a16:creationId xmlns:a16="http://schemas.microsoft.com/office/drawing/2014/main" id="{39C08099-D8E6-37F5-C6C1-6A8D43402EBE}"/>
                </a:ext>
              </a:extLst>
            </p:cNvPr>
            <p:cNvPicPr>
              <a:picLocks noChangeAspect="1"/>
            </p:cNvPicPr>
            <p:nvPr/>
          </p:nvPicPr>
          <p:blipFill rotWithShape="1">
            <a:blip r:embed="rId3"/>
            <a:srcRect l="35625" t="1" r="5657" b="16226"/>
            <a:stretch/>
          </p:blipFill>
          <p:spPr>
            <a:xfrm>
              <a:off x="4343400" y="1690688"/>
              <a:ext cx="5641365" cy="3635692"/>
            </a:xfrm>
            <a:prstGeom prst="rect">
              <a:avLst/>
            </a:prstGeom>
          </p:spPr>
        </p:pic>
        <p:sp>
          <p:nvSpPr>
            <p:cNvPr id="13" name="타원 32">
              <a:extLst>
                <a:ext uri="{FF2B5EF4-FFF2-40B4-BE49-F238E27FC236}">
                  <a16:creationId xmlns:a16="http://schemas.microsoft.com/office/drawing/2014/main" id="{444D0F64-7427-55BC-E0B6-0E5EC8801146}"/>
                </a:ext>
              </a:extLst>
            </p:cNvPr>
            <p:cNvSpPr/>
            <p:nvPr/>
          </p:nvSpPr>
          <p:spPr>
            <a:xfrm>
              <a:off x="6457313" y="2729469"/>
              <a:ext cx="274320" cy="274320"/>
            </a:xfrm>
            <a:prstGeom prst="ellipse">
              <a:avLst/>
            </a:prstGeom>
            <a:solidFill>
              <a:srgbClr val="FF0000"/>
            </a:solidFill>
          </p:spPr>
          <p:txBody>
            <a:bodyPr wrap="square" tIns="36000" bIns="36000" rtlCol="0" anchor="ctr">
              <a:noAutofit/>
            </a:bodyPr>
            <a:lstStyle/>
            <a:p>
              <a:pPr algn="ctr"/>
              <a:r>
                <a:rPr kumimoji="1" lang="en-US" altLang="ko-KR" sz="1400" dirty="0">
                  <a:solidFill>
                    <a:schemeClr val="bg1"/>
                  </a:solidFill>
                  <a:ea typeface="HGGGothicssi 60g"/>
                </a:rPr>
                <a:t>2</a:t>
              </a:r>
              <a:endParaRPr kumimoji="1" lang="ko-KR" altLang="en-US" sz="1400" dirty="0">
                <a:solidFill>
                  <a:schemeClr val="bg1"/>
                </a:solidFill>
                <a:ea typeface="HGGGothicssi 60g"/>
              </a:endParaRPr>
            </a:p>
          </p:txBody>
        </p:sp>
        <p:sp>
          <p:nvSpPr>
            <p:cNvPr id="14" name="타원 33">
              <a:extLst>
                <a:ext uri="{FF2B5EF4-FFF2-40B4-BE49-F238E27FC236}">
                  <a16:creationId xmlns:a16="http://schemas.microsoft.com/office/drawing/2014/main" id="{2A02FFED-D0C5-E6BB-80C6-851883C968F3}"/>
                </a:ext>
              </a:extLst>
            </p:cNvPr>
            <p:cNvSpPr/>
            <p:nvPr/>
          </p:nvSpPr>
          <p:spPr>
            <a:xfrm>
              <a:off x="6459219" y="3741264"/>
              <a:ext cx="274320" cy="274320"/>
            </a:xfrm>
            <a:prstGeom prst="ellipse">
              <a:avLst/>
            </a:prstGeom>
            <a:solidFill>
              <a:srgbClr val="FFCE3F"/>
            </a:solidFill>
          </p:spPr>
          <p:txBody>
            <a:bodyPr wrap="square" tIns="36000" bIns="36000" rtlCol="0" anchor="ctr">
              <a:noAutofit/>
            </a:bodyPr>
            <a:lstStyle/>
            <a:p>
              <a:pPr algn="ctr"/>
              <a:r>
                <a:rPr kumimoji="1" lang="en-US" altLang="ko-KR" sz="1400" dirty="0">
                  <a:solidFill>
                    <a:schemeClr val="bg1"/>
                  </a:solidFill>
                  <a:ea typeface="HGGGothicssi 60g"/>
                </a:rPr>
                <a:t>1</a:t>
              </a:r>
              <a:endParaRPr kumimoji="1" lang="ko-KR" altLang="en-US" sz="1400" dirty="0">
                <a:solidFill>
                  <a:schemeClr val="bg1"/>
                </a:solidFill>
                <a:ea typeface="HGGGothicssi 60g"/>
              </a:endParaRPr>
            </a:p>
          </p:txBody>
        </p:sp>
        <p:sp>
          <p:nvSpPr>
            <p:cNvPr id="15" name="Rectangle: Rounded Corners 14">
              <a:extLst>
                <a:ext uri="{FF2B5EF4-FFF2-40B4-BE49-F238E27FC236}">
                  <a16:creationId xmlns:a16="http://schemas.microsoft.com/office/drawing/2014/main" id="{66FA5527-6670-FBAA-C5BE-4B7BF8D919B6}"/>
                </a:ext>
              </a:extLst>
            </p:cNvPr>
            <p:cNvSpPr/>
            <p:nvPr/>
          </p:nvSpPr>
          <p:spPr>
            <a:xfrm>
              <a:off x="5345112" y="3384551"/>
              <a:ext cx="1057275" cy="984250"/>
            </a:xfrm>
            <a:prstGeom prst="roundRect">
              <a:avLst/>
            </a:prstGeom>
            <a:noFill/>
            <a:ln w="28575">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F57D6F4-5200-A2BC-3688-78CBAA0555F0}"/>
                </a:ext>
              </a:extLst>
            </p:cNvPr>
            <p:cNvSpPr/>
            <p:nvPr/>
          </p:nvSpPr>
          <p:spPr>
            <a:xfrm>
              <a:off x="4506913" y="2401889"/>
              <a:ext cx="1803400" cy="92948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6885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4811</TotalTime>
  <Words>1258</Words>
  <Application>Microsoft Office PowerPoint</Application>
  <PresentationFormat>Widescreen</PresentationFormat>
  <Paragraphs>253</Paragraphs>
  <Slides>24</Slides>
  <Notes>6</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HGPSoeiKakugothicUB</vt:lpstr>
      <vt:lpstr>iawriter-mono</vt:lpstr>
      <vt:lpstr>NimbusRomNo9L-Regu</vt:lpstr>
      <vt:lpstr>함초롬돋움</vt:lpstr>
      <vt:lpstr>Arial</vt:lpstr>
      <vt:lpstr>Arial</vt:lpstr>
      <vt:lpstr>Calibri</vt:lpstr>
      <vt:lpstr>Calibri Light</vt:lpstr>
      <vt:lpstr>Cambria Math</vt:lpstr>
      <vt:lpstr>Courier New</vt:lpstr>
      <vt:lpstr>Wingdings</vt:lpstr>
      <vt:lpstr>Office Theme</vt:lpstr>
      <vt:lpstr>Focal Modulation Networks (FocalNets)</vt:lpstr>
      <vt:lpstr>Focal Attention: Brief Review</vt:lpstr>
      <vt:lpstr>Focal Attention Mechanism</vt:lpstr>
      <vt:lpstr>Focal Attention: Brief Review</vt:lpstr>
      <vt:lpstr>Introduction</vt:lpstr>
      <vt:lpstr>Introduction</vt:lpstr>
      <vt:lpstr>Focal Modulation Networks</vt:lpstr>
      <vt:lpstr>Focal Modulation Networks</vt:lpstr>
      <vt:lpstr>Focal Modulation Networks</vt:lpstr>
      <vt:lpstr>Focal Modulation Networks</vt:lpstr>
      <vt:lpstr>Focal Modulation Networks</vt:lpstr>
      <vt:lpstr>Focal Modulation Networks</vt:lpstr>
      <vt:lpstr>Focal Modulation Networks</vt:lpstr>
      <vt:lpstr>Focal Modulation Networks</vt:lpstr>
      <vt:lpstr>Focal Modulation Networks</vt:lpstr>
      <vt:lpstr>Focal Modulation Networks</vt:lpstr>
      <vt:lpstr>Experiment – Classification</vt:lpstr>
      <vt:lpstr>Experiment –  Object Detection &amp; Instance Segmentation</vt:lpstr>
      <vt:lpstr>Experiment –  Object Detection &amp; Instance Segmentation</vt:lpstr>
      <vt:lpstr>Experiment –  Semantic &amp; Panoptic Segmentation</vt:lpstr>
      <vt:lpstr>Experiments – Comparison with ViTs and ConvNeXts</vt:lpstr>
      <vt:lpstr>Ablation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ConvNet for the 2020s</dc:title>
  <dc:creator>Huy Hung Nguyen</dc:creator>
  <cp:lastModifiedBy>Huy Hung Nguyen</cp:lastModifiedBy>
  <cp:revision>512</cp:revision>
  <dcterms:created xsi:type="dcterms:W3CDTF">2022-01-21T16:51:07Z</dcterms:created>
  <dcterms:modified xsi:type="dcterms:W3CDTF">2023-09-09T01:55:58Z</dcterms:modified>
</cp:coreProperties>
</file>